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68" r:id="rId2"/>
    <p:sldId id="269" r:id="rId3"/>
    <p:sldId id="258" r:id="rId4"/>
    <p:sldId id="265" r:id="rId5"/>
    <p:sldId id="259" r:id="rId6"/>
    <p:sldId id="260" r:id="rId7"/>
    <p:sldId id="272" r:id="rId8"/>
    <p:sldId id="273" r:id="rId9"/>
    <p:sldId id="274" r:id="rId10"/>
    <p:sldId id="275" r:id="rId11"/>
    <p:sldId id="276" r:id="rId12"/>
    <p:sldId id="271" r:id="rId13"/>
    <p:sldId id="264" r:id="rId14"/>
    <p:sldId id="266" r:id="rId15"/>
  </p:sldIdLst>
  <p:sldSz cx="18288000" cy="10287000"/>
  <p:notesSz cx="6858000" cy="9144000"/>
  <p:embeddedFontLst>
    <p:embeddedFont>
      <p:font typeface="Source Han Sans KR" panose="020B0604020202020204" charset="-128"/>
      <p:regular r:id="rId17"/>
    </p:embeddedFont>
    <p:embeddedFont>
      <p:font typeface="Source Han Sans KR Bold" panose="020B0604020202020204" charset="-128"/>
      <p:regular r:id="rId18"/>
    </p:embeddedFont>
    <p:embeddedFont>
      <p:font typeface="나눔고딕" pitchFamily="2" charset="-127"/>
      <p:regular r:id="rId19"/>
      <p:bold r:id="rId20"/>
    </p:embeddedFont>
    <p:embeddedFont>
      <p:font typeface="나눔고딕 ExtraBold" panose="020B0604020202020204" charset="-127"/>
      <p:bold r:id="rId21"/>
    </p:embeddedFont>
    <p:embeddedFont>
      <p:font typeface="나눔고딕OTF ExtraBold" panose="020B0604020202020204" charset="-127"/>
      <p:bold r:id="rId22"/>
    </p:embeddedFont>
    <p:embeddedFont>
      <p:font typeface="Inter" panose="020B0604020202020204" charset="0"/>
      <p:regular r:id="rId23"/>
    </p:embeddedFont>
    <p:embeddedFont>
      <p:font typeface="Inter Bold" panose="020B0604020202020204" charset="0"/>
      <p:regular r:id="rId24"/>
    </p:embeddedFont>
    <p:embeddedFont>
      <p:font typeface="Inter Semi-Bold" panose="020B0604020202020204" charset="0"/>
      <p:regular r:id="rId25"/>
    </p:embeddedFont>
    <p:embeddedFont>
      <p:font typeface="맑은 고딕" panose="020B0503020000020004" pitchFamily="34" charset="-127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B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48" autoAdjust="0"/>
    <p:restoredTop sz="78872" autoAdjust="0"/>
  </p:normalViewPr>
  <p:slideViewPr>
    <p:cSldViewPr>
      <p:cViewPr varScale="1">
        <p:scale>
          <a:sx n="54" d="100"/>
          <a:sy n="54" d="100"/>
        </p:scale>
        <p:origin x="1878" y="2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2A385D-6AAC-4C59-96EE-3E5BBC40E9A2}" type="datetimeFigureOut">
              <a:rPr lang="ko-KR" altLang="en-US" smtClean="0"/>
              <a:t>2025-06-15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8CD72E-288D-4513-B16F-E897F786A2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729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저희는 </a:t>
            </a:r>
            <a:r>
              <a:rPr lang="en-US" altLang="ko-KR" dirty="0"/>
              <a:t>10</a:t>
            </a:r>
            <a:r>
              <a:rPr lang="ko-KR" altLang="en-US" dirty="0"/>
              <a:t>조이고</a:t>
            </a:r>
            <a:r>
              <a:rPr lang="en-US" altLang="ko-KR" dirty="0"/>
              <a:t>, '</a:t>
            </a:r>
            <a:r>
              <a:rPr lang="en-US" altLang="ko-KR" dirty="0" err="1"/>
              <a:t>Buybuddy</a:t>
            </a:r>
            <a:r>
              <a:rPr lang="en-US" altLang="ko-KR" dirty="0"/>
              <a:t>, </a:t>
            </a:r>
            <a:r>
              <a:rPr lang="ko-KR" altLang="en-US" dirty="0"/>
              <a:t>당신의 든든한 쇼핑 친구</a:t>
            </a:r>
            <a:r>
              <a:rPr lang="en-US" altLang="ko-KR" dirty="0"/>
              <a:t>'</a:t>
            </a:r>
            <a:r>
              <a:rPr lang="ko-KR" altLang="en-US" dirty="0"/>
              <a:t>라는 이름으로 매트리스 추천 </a:t>
            </a:r>
            <a:r>
              <a:rPr lang="en-US" altLang="ko-KR" dirty="0"/>
              <a:t>AI Agent</a:t>
            </a:r>
            <a:r>
              <a:rPr lang="ko-KR" altLang="en-US" dirty="0"/>
              <a:t>를 개발했습니다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팀원은 저 김석환</a:t>
            </a:r>
            <a:r>
              <a:rPr lang="en-US" altLang="ko-KR" dirty="0"/>
              <a:t>, </a:t>
            </a:r>
            <a:r>
              <a:rPr lang="ko-KR" altLang="en-US" dirty="0"/>
              <a:t>이현주 님</a:t>
            </a:r>
            <a:r>
              <a:rPr lang="en-US" altLang="ko-KR" dirty="0"/>
              <a:t>, </a:t>
            </a:r>
            <a:r>
              <a:rPr lang="ko-KR" altLang="en-US" dirty="0"/>
              <a:t>정정윤 님입니다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3638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고급 프롬프트 엔지니어링 전략을 직접 설계해 적용했습니다</a:t>
            </a:r>
            <a:r>
              <a:rPr lang="en-US" altLang="ko-KR" b="0" dirty="0"/>
              <a:t>.</a:t>
            </a:r>
          </a:p>
          <a:p>
            <a:br>
              <a:rPr lang="en-US" altLang="ko-KR" b="0" dirty="0"/>
            </a:br>
            <a:r>
              <a:rPr lang="ko-KR" altLang="en-US" b="0" dirty="0"/>
              <a:t>첫째</a:t>
            </a:r>
            <a:r>
              <a:rPr lang="en-US" altLang="ko-KR" b="0" dirty="0"/>
              <a:t>, </a:t>
            </a:r>
            <a:r>
              <a:rPr lang="ko-KR" altLang="en-US" b="0" dirty="0"/>
              <a:t>시스템 프롬프트</a:t>
            </a:r>
            <a:r>
              <a:rPr lang="en-US" altLang="ko-KR" b="0" dirty="0"/>
              <a:t>(System Prompt)</a:t>
            </a:r>
            <a:r>
              <a:rPr lang="ko-KR" altLang="en-US" b="0" dirty="0"/>
              <a:t> 에는 </a:t>
            </a:r>
            <a:r>
              <a:rPr lang="ko-KR" altLang="en-US" b="0" i="1" dirty="0"/>
              <a:t>“당신은 </a:t>
            </a:r>
            <a:r>
              <a:rPr lang="en-US" altLang="ko-KR" b="0" i="1" dirty="0"/>
              <a:t>10</a:t>
            </a:r>
            <a:r>
              <a:rPr lang="ko-KR" altLang="en-US" b="0" i="1" dirty="0"/>
              <a:t>년 경력의 매트리스 전문가입니다”</a:t>
            </a:r>
            <a:r>
              <a:rPr lang="ko-KR" altLang="en-US" b="0" dirty="0"/>
              <a:t> 와 같은 역할 기반 지시 사용했습니다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둘째</a:t>
            </a:r>
            <a:r>
              <a:rPr lang="en-US" altLang="ko-KR" b="0" dirty="0"/>
              <a:t>, </a:t>
            </a:r>
            <a:r>
              <a:rPr lang="ko-KR" altLang="en-US" b="0" dirty="0"/>
              <a:t>사용자 의도 분석을 위한 </a:t>
            </a:r>
            <a:r>
              <a:rPr lang="en-US" altLang="ko-KR" b="0" dirty="0"/>
              <a:t>Few-shot Prompting</a:t>
            </a:r>
            <a:r>
              <a:rPr lang="ko-KR" altLang="en-US" b="0" dirty="0"/>
              <a:t> 도입해서</a:t>
            </a:r>
            <a:r>
              <a:rPr lang="en-US" altLang="ko-KR" b="0" dirty="0"/>
              <a:t>,</a:t>
            </a:r>
            <a:br>
              <a:rPr lang="en-US" altLang="ko-KR" b="0" dirty="0"/>
            </a:br>
            <a:r>
              <a:rPr lang="ko-KR" altLang="en-US" b="0" dirty="0"/>
              <a:t>실제 상담 사례를 예시로 보여주고</a:t>
            </a:r>
            <a:r>
              <a:rPr lang="en-US" altLang="ko-KR" b="0" dirty="0"/>
              <a:t>, </a:t>
            </a:r>
            <a:r>
              <a:rPr lang="ko-KR" altLang="en-US" b="0" dirty="0"/>
              <a:t>새로운 질문에 대해 예산</a:t>
            </a:r>
            <a:r>
              <a:rPr lang="en-US" altLang="ko-KR" b="0" dirty="0"/>
              <a:t>, </a:t>
            </a:r>
            <a:r>
              <a:rPr lang="ko-KR" altLang="en-US" b="0" dirty="0"/>
              <a:t>수면자세</a:t>
            </a:r>
            <a:r>
              <a:rPr lang="en-US" altLang="ko-KR" b="0" dirty="0"/>
              <a:t>, </a:t>
            </a:r>
            <a:r>
              <a:rPr lang="ko-KR" altLang="en-US" b="0" dirty="0"/>
              <a:t>건강 문제 같은 조건들을 자동으로 추출하도록 유도하고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셋째</a:t>
            </a:r>
            <a:r>
              <a:rPr lang="en-US" altLang="ko-KR" b="0" dirty="0"/>
              <a:t>, </a:t>
            </a:r>
            <a:r>
              <a:rPr lang="ko-KR" altLang="en-US" b="0" dirty="0"/>
              <a:t>추천 생성 과정에는 </a:t>
            </a:r>
            <a:r>
              <a:rPr lang="en-US" altLang="ko-KR" b="0" dirty="0"/>
              <a:t>Chain of Thought </a:t>
            </a:r>
            <a:r>
              <a:rPr lang="ko-KR" altLang="en-US" b="0" dirty="0"/>
              <a:t>기법을 적용했습니다</a:t>
            </a:r>
            <a:r>
              <a:rPr lang="en-US" altLang="ko-KR" b="0" dirty="0"/>
              <a:t>.</a:t>
            </a:r>
            <a:br>
              <a:rPr lang="en-US" altLang="ko-KR" b="0" dirty="0"/>
            </a:br>
            <a:r>
              <a:rPr lang="ko-KR" altLang="en-US" b="0" dirty="0"/>
              <a:t>사용자의 조건을 분석하고</a:t>
            </a:r>
            <a:r>
              <a:rPr lang="en-US" altLang="ko-KR" b="0" dirty="0"/>
              <a:t>, </a:t>
            </a:r>
            <a:r>
              <a:rPr lang="ko-KR" altLang="en-US" b="0" dirty="0"/>
              <a:t>매트리스별 적합도 분석</a:t>
            </a:r>
            <a:r>
              <a:rPr lang="en-US" altLang="ko-KR" b="0" dirty="0"/>
              <a:t>, </a:t>
            </a:r>
            <a:r>
              <a:rPr lang="ko-KR" altLang="en-US" b="0" dirty="0"/>
              <a:t>최종 추천</a:t>
            </a:r>
            <a:r>
              <a:rPr lang="en-US" altLang="ko-KR" b="0" dirty="0"/>
              <a:t>, </a:t>
            </a:r>
            <a:r>
              <a:rPr lang="ko-KR" altLang="en-US" b="0" dirty="0"/>
              <a:t>주의사항까지 단계적으로 사고 흐름을 따라 응답하도록 </a:t>
            </a:r>
            <a:r>
              <a:rPr lang="ko-KR" altLang="en-US" b="0" dirty="0" err="1"/>
              <a:t>설계했구요</a:t>
            </a:r>
            <a:r>
              <a:rPr lang="en-US" altLang="ko-KR" b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924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마지막으로 테스트도 진행하였는데</a:t>
            </a:r>
            <a:r>
              <a:rPr lang="en-US" altLang="ko-KR" b="0" dirty="0"/>
              <a:t>,</a:t>
            </a:r>
          </a:p>
          <a:p>
            <a:r>
              <a:rPr lang="ko-KR" altLang="en-US" b="0" dirty="0"/>
              <a:t>장표 좌측 보이는 것과 같이 에이전트 준비상태</a:t>
            </a:r>
            <a:r>
              <a:rPr lang="en-US" altLang="ko-KR" b="0" dirty="0"/>
              <a:t>, RAG</a:t>
            </a:r>
            <a:r>
              <a:rPr lang="ko-KR" altLang="en-US" b="0" dirty="0"/>
              <a:t>시스템</a:t>
            </a:r>
            <a:r>
              <a:rPr lang="en-US" altLang="ko-KR" b="0" dirty="0"/>
              <a:t>, OPEN AI </a:t>
            </a:r>
            <a:r>
              <a:rPr lang="ko-KR" altLang="en-US" b="0" dirty="0"/>
              <a:t>잘 연동되어 있는지</a:t>
            </a:r>
            <a:r>
              <a:rPr lang="en-US" altLang="ko-KR" b="0" dirty="0"/>
              <a:t>, </a:t>
            </a:r>
            <a:r>
              <a:rPr lang="ko-KR" altLang="en-US" b="0" dirty="0"/>
              <a:t>상품데이터가 잘 들어갔는지 확인하구요</a:t>
            </a:r>
            <a:r>
              <a:rPr lang="en-US" altLang="ko-KR" b="0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우측에 보면 </a:t>
            </a:r>
            <a:r>
              <a:rPr lang="en-US" altLang="ko-KR" dirty="0" err="1"/>
              <a:t>ReAct</a:t>
            </a:r>
            <a:r>
              <a:rPr lang="en-US" altLang="ko-KR" dirty="0"/>
              <a:t> </a:t>
            </a:r>
            <a:r>
              <a:rPr lang="ko-KR" altLang="en-US" dirty="0"/>
              <a:t>패턴 테스트도 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사용자의도 파악은 잘 하는지</a:t>
            </a:r>
            <a:r>
              <a:rPr lang="en-US" altLang="ko-KR" dirty="0"/>
              <a:t>, </a:t>
            </a:r>
            <a:r>
              <a:rPr lang="ko-KR" altLang="en-US" dirty="0"/>
              <a:t>개선된 쿼리라고</a:t>
            </a:r>
            <a:r>
              <a:rPr lang="en-US" altLang="ko-KR" dirty="0"/>
              <a:t>, </a:t>
            </a:r>
            <a:r>
              <a:rPr lang="ko-KR" altLang="en-US" dirty="0"/>
              <a:t>검색용으로 최적화된 간결한 문장은 잘 만들어 주는지</a:t>
            </a:r>
            <a:r>
              <a:rPr lang="en-US" altLang="ko-KR" dirty="0"/>
              <a:t>, </a:t>
            </a:r>
            <a:r>
              <a:rPr lang="ko-KR" altLang="en-US" dirty="0"/>
              <a:t>검색 결과</a:t>
            </a:r>
            <a:r>
              <a:rPr lang="en-US" altLang="ko-KR" dirty="0"/>
              <a:t>, </a:t>
            </a:r>
            <a:r>
              <a:rPr lang="ko-KR" altLang="en-US" dirty="0"/>
              <a:t>처리시간 등 테스트 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2713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실제 웹 앱 화면입니다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사용자 질문을 입력하면 추천 제품 리스트와 가격</a:t>
            </a:r>
            <a:r>
              <a:rPr lang="en-US" altLang="ko-KR" dirty="0"/>
              <a:t>, </a:t>
            </a:r>
            <a:r>
              <a:rPr lang="ko-KR" altLang="en-US" dirty="0"/>
              <a:t>이유를 모두 보여줍니다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4509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말씀드린대로</a:t>
            </a:r>
            <a:r>
              <a:rPr lang="ko-KR" altLang="en-US" dirty="0"/>
              <a:t> 실제 </a:t>
            </a:r>
            <a:r>
              <a:rPr lang="ko-KR" altLang="en-US" dirty="0" err="1"/>
              <a:t>이커머스</a:t>
            </a:r>
            <a:r>
              <a:rPr lang="ko-KR" altLang="en-US" dirty="0"/>
              <a:t> </a:t>
            </a:r>
            <a:r>
              <a:rPr lang="en-US" altLang="ko-KR" dirty="0"/>
              <a:t>API </a:t>
            </a:r>
            <a:r>
              <a:rPr lang="ko-KR" altLang="en-US" dirty="0"/>
              <a:t>연동과 </a:t>
            </a:r>
            <a:r>
              <a:rPr lang="ko-KR" altLang="en-US" dirty="0" err="1"/>
              <a:t>크롤링의</a:t>
            </a:r>
            <a:r>
              <a:rPr lang="ko-KR" altLang="en-US" dirty="0"/>
              <a:t> 한계가 있어서 가상 데이터를 썼다는 점이 아쉬웠는데요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가상 데이터를 생성해도 이게 실제 데이터가 </a:t>
            </a:r>
            <a:r>
              <a:rPr lang="ko-KR" altLang="en-US" dirty="0" err="1"/>
              <a:t>아니다보니</a:t>
            </a:r>
            <a:r>
              <a:rPr lang="ko-KR" altLang="en-US" dirty="0"/>
              <a:t> 좋은 데이터들을 생성하는데도 한계가 있더군요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정말 아무리 좋은 </a:t>
            </a:r>
            <a:r>
              <a:rPr lang="en-US" altLang="ko-KR" dirty="0"/>
              <a:t>AI Agent</a:t>
            </a:r>
            <a:r>
              <a:rPr lang="ko-KR" altLang="en-US" dirty="0"/>
              <a:t>를 만들어 내려고 해도 학습 기반이 되는 데이터와 그 수집이 매우 중요하다는 사실을 깨닫게 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하지만 교수님이 이론으로만 설명하던 것들을 실제 적용해보게 되어 직접 기술을 체감할 수 있었고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향후 </a:t>
            </a:r>
            <a:r>
              <a:rPr lang="en-US" altLang="ko-KR" dirty="0"/>
              <a:t>AI</a:t>
            </a:r>
            <a:r>
              <a:rPr lang="ko-KR" altLang="en-US" dirty="0"/>
              <a:t>가 잘 발전한다면 정말 여러 분야에서 우리들 스스로 필요에 의해 여러 </a:t>
            </a:r>
            <a:r>
              <a:rPr lang="en-US" altLang="ko-KR" dirty="0"/>
              <a:t>Agent</a:t>
            </a:r>
            <a:r>
              <a:rPr lang="ko-KR" altLang="en-US" dirty="0"/>
              <a:t>들을 만들어 내는 시대가 곧 올 것이라는 생각이 들더군요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지금 많은 사람들이 스스로 어플을 만들거나</a:t>
            </a:r>
            <a:r>
              <a:rPr lang="en-US" altLang="ko-KR" dirty="0"/>
              <a:t>, Play</a:t>
            </a:r>
            <a:r>
              <a:rPr lang="ko-KR" altLang="en-US" dirty="0"/>
              <a:t>스토어에서 어플을 거래하는 것처럼 말이죠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왜냐하면 어렵긴 했지만 이렇게 </a:t>
            </a:r>
            <a:r>
              <a:rPr lang="en-US" altLang="ko-KR" dirty="0"/>
              <a:t>AI Agent</a:t>
            </a:r>
            <a:r>
              <a:rPr lang="ko-KR" altLang="en-US" dirty="0"/>
              <a:t>를 자체 제작하는 것이 불가능한 일은 아니었으니까요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 마지막으로 </a:t>
            </a:r>
            <a:r>
              <a:rPr lang="ko-KR" altLang="en-US" dirty="0" err="1"/>
              <a:t>정윤님과</a:t>
            </a:r>
            <a:r>
              <a:rPr lang="ko-KR" altLang="en-US" dirty="0"/>
              <a:t> 제가 </a:t>
            </a:r>
            <a:r>
              <a:rPr lang="en-US" altLang="ko-KR" dirty="0"/>
              <a:t>GitHub</a:t>
            </a:r>
            <a:r>
              <a:rPr lang="ko-KR" altLang="en-US" dirty="0"/>
              <a:t>도 처음 사용해 보았고</a:t>
            </a:r>
            <a:r>
              <a:rPr lang="en-US" altLang="ko-KR" dirty="0"/>
              <a:t>, </a:t>
            </a:r>
            <a:r>
              <a:rPr lang="ko-KR" altLang="en-US" dirty="0"/>
              <a:t>개발 베이스가 약했는데</a:t>
            </a:r>
            <a:endParaRPr lang="en-US" altLang="ko-KR" dirty="0"/>
          </a:p>
          <a:p>
            <a:r>
              <a:rPr lang="ko-KR" altLang="en-US" dirty="0" err="1"/>
              <a:t>현주님께서</a:t>
            </a:r>
            <a:r>
              <a:rPr lang="ko-KR" altLang="en-US" dirty="0"/>
              <a:t> </a:t>
            </a:r>
            <a:r>
              <a:rPr lang="en-US" altLang="ko-KR" dirty="0"/>
              <a:t>GitHub </a:t>
            </a:r>
            <a:r>
              <a:rPr lang="ko-KR" altLang="en-US" dirty="0"/>
              <a:t>사용과 개발 경험이 있으셔서 코드를 짜는데 정말 많은 도움이 </a:t>
            </a:r>
            <a:r>
              <a:rPr lang="ko-KR" altLang="en-US" dirty="0" err="1"/>
              <a:t>되어주셨고</a:t>
            </a:r>
            <a:r>
              <a:rPr lang="en-US" altLang="ko-KR" dirty="0"/>
              <a:t>,</a:t>
            </a:r>
            <a:r>
              <a:rPr lang="ko-KR" altLang="en-US" dirty="0"/>
              <a:t> 저희도 많이 배웠습니다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시간도 부족했고</a:t>
            </a:r>
            <a:r>
              <a:rPr lang="en-US" altLang="ko-KR" dirty="0"/>
              <a:t>,</a:t>
            </a:r>
            <a:r>
              <a:rPr lang="ko-KR" altLang="en-US" dirty="0"/>
              <a:t> 무엇을 해야 할지도 난감했지만</a:t>
            </a:r>
            <a:r>
              <a:rPr lang="en-US" altLang="ko-KR" dirty="0"/>
              <a:t>, </a:t>
            </a:r>
            <a:r>
              <a:rPr lang="ko-KR" altLang="en-US" dirty="0"/>
              <a:t>여러 시도들 끝에 많은 것을 배우게 되어 뿌듯한 프로젝트였습니다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이상으로 </a:t>
            </a:r>
            <a:r>
              <a:rPr lang="en-US" altLang="ko-KR" dirty="0"/>
              <a:t>10</a:t>
            </a:r>
            <a:r>
              <a:rPr lang="ko-KR" altLang="en-US" dirty="0"/>
              <a:t>조의 발표를 마치겠습니다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019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개발배경 및 프로젝트 소개 간략히 말씀드리고</a:t>
            </a:r>
            <a:r>
              <a:rPr lang="en-US" altLang="ko-KR" dirty="0"/>
              <a:t>, </a:t>
            </a:r>
            <a:r>
              <a:rPr lang="ko-KR" altLang="en-US" dirty="0"/>
              <a:t>주요 활용기술</a:t>
            </a:r>
            <a:r>
              <a:rPr lang="en-US" altLang="ko-KR" dirty="0"/>
              <a:t>, </a:t>
            </a:r>
            <a:r>
              <a:rPr lang="ko-KR" altLang="en-US" dirty="0" err="1"/>
              <a:t>코드시연</a:t>
            </a:r>
            <a:r>
              <a:rPr lang="en-US" altLang="ko-KR" dirty="0"/>
              <a:t>, </a:t>
            </a:r>
            <a:r>
              <a:rPr lang="ko-KR" altLang="en-US" dirty="0"/>
              <a:t>이번 과제를 하면서 </a:t>
            </a:r>
            <a:r>
              <a:rPr lang="ko-KR" altLang="en-US" dirty="0" err="1"/>
              <a:t>배운점</a:t>
            </a:r>
            <a:r>
              <a:rPr lang="ko-KR" altLang="en-US" dirty="0"/>
              <a:t> 순서로</a:t>
            </a:r>
            <a:endParaRPr lang="en-US" altLang="ko-KR" dirty="0"/>
          </a:p>
          <a:p>
            <a:r>
              <a:rPr lang="ko-KR" altLang="en-US" dirty="0"/>
              <a:t>발표하고자 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42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 생활에서 아주 밀접하게</a:t>
            </a:r>
            <a:r>
              <a:rPr lang="en-US" altLang="ko-KR" dirty="0"/>
              <a:t>, </a:t>
            </a:r>
            <a:r>
              <a:rPr lang="ko-KR" altLang="en-US" dirty="0"/>
              <a:t>내 몸을 맡기는 상품</a:t>
            </a:r>
            <a:r>
              <a:rPr lang="en-US" altLang="ko-KR" dirty="0"/>
              <a:t>, </a:t>
            </a:r>
            <a:r>
              <a:rPr lang="ko-KR" altLang="en-US" dirty="0"/>
              <a:t>특히 가격이 꽤 나가는 물건들이 여러 개가 있죠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/>
              <a:t>자동차</a:t>
            </a:r>
            <a:r>
              <a:rPr lang="en-US" altLang="ko-KR" dirty="0"/>
              <a:t>, </a:t>
            </a:r>
            <a:r>
              <a:rPr lang="ko-KR" altLang="en-US" dirty="0"/>
              <a:t>가구</a:t>
            </a:r>
            <a:r>
              <a:rPr lang="en-US" altLang="ko-KR" dirty="0"/>
              <a:t> </a:t>
            </a:r>
            <a:r>
              <a:rPr lang="ko-KR" altLang="en-US" dirty="0"/>
              <a:t>같은 것 들이죠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이런 것들은 함부로 샀다간 처분하기로 어렵고</a:t>
            </a:r>
            <a:r>
              <a:rPr lang="en-US" altLang="ko-KR" dirty="0"/>
              <a:t>, </a:t>
            </a:r>
            <a:r>
              <a:rPr lang="ko-KR" altLang="en-US" dirty="0"/>
              <a:t>기회비용도 크기 때문에 신중하게 결정하게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 무엇 하나 고르는데 웹서핑을 오랜 시간동안 해서 고르게 되죠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근데 이 중에서도 직접 체험해 보지 않으면 어떤 느낌인지 알 수 없는 상품이 바로 침대 매트리스 입니다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r>
              <a:rPr lang="ko-KR" altLang="en-US" dirty="0"/>
              <a:t>효율적인 탐색을 지원해서 이것 저것 비교하느라 낭비되는 쇼핑 시간을 단축하고</a:t>
            </a:r>
            <a:r>
              <a:rPr lang="en-US" altLang="ko-KR" dirty="0"/>
              <a:t>, </a:t>
            </a:r>
          </a:p>
          <a:p>
            <a:r>
              <a:rPr lang="ko-KR" altLang="en-US" b="1" dirty="0"/>
              <a:t>후기</a:t>
            </a:r>
            <a:r>
              <a:rPr lang="en-US" altLang="ko-KR" b="1" dirty="0"/>
              <a:t>, </a:t>
            </a:r>
            <a:r>
              <a:rPr lang="ko-KR" altLang="en-US" b="1" dirty="0"/>
              <a:t>사용자의 수면 습관</a:t>
            </a:r>
            <a:r>
              <a:rPr lang="en-US" altLang="ko-KR" b="1" dirty="0"/>
              <a:t>, </a:t>
            </a:r>
            <a:r>
              <a:rPr lang="ko-KR" altLang="en-US" b="1" dirty="0"/>
              <a:t>예산</a:t>
            </a:r>
            <a:r>
              <a:rPr lang="en-US" altLang="ko-KR" b="1" dirty="0"/>
              <a:t>, </a:t>
            </a:r>
            <a:r>
              <a:rPr lang="ko-KR" altLang="en-US" b="1" dirty="0"/>
              <a:t>건강 상태 같은 조건을 이해하고</a:t>
            </a:r>
            <a:r>
              <a:rPr lang="en-US" altLang="ko-KR" dirty="0"/>
              <a:t>, </a:t>
            </a:r>
            <a:r>
              <a:rPr lang="ko-KR" altLang="en-US" dirty="0"/>
              <a:t>그에 맞는 매트리스를 </a:t>
            </a:r>
            <a:r>
              <a:rPr lang="en-US" altLang="ko-KR" b="1" dirty="0"/>
              <a:t>AI</a:t>
            </a:r>
            <a:r>
              <a:rPr lang="ko-KR" altLang="en-US" b="1" dirty="0"/>
              <a:t>가 대신 추천해줄 수는 없을까</a:t>
            </a:r>
            <a:r>
              <a:rPr lang="en-US" altLang="ko-KR" b="1" dirty="0"/>
              <a:t>?</a:t>
            </a:r>
            <a:endParaRPr lang="en-US" altLang="ko-KR" dirty="0"/>
          </a:p>
          <a:p>
            <a:r>
              <a:rPr lang="ko-KR" altLang="en-US" dirty="0"/>
              <a:t>이게 바로</a:t>
            </a:r>
            <a:r>
              <a:rPr lang="en-US" altLang="ko-KR" dirty="0"/>
              <a:t>, </a:t>
            </a:r>
            <a:r>
              <a:rPr lang="ko-KR" altLang="en-US" dirty="0"/>
              <a:t>저희가 매트리스 추천 </a:t>
            </a:r>
            <a:r>
              <a:rPr lang="en-US" altLang="ko-KR" dirty="0"/>
              <a:t>AI Agent</a:t>
            </a:r>
            <a:r>
              <a:rPr lang="ko-KR" altLang="en-US" dirty="0"/>
              <a:t>를 개발하게 된 출발점입니다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0934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해당 장표는 우리들이 생각하는 쇼핑 </a:t>
            </a:r>
            <a:r>
              <a:rPr lang="en-US" altLang="ko-KR" dirty="0"/>
              <a:t>AI </a:t>
            </a:r>
            <a:r>
              <a:rPr lang="ko-KR" altLang="en-US" dirty="0"/>
              <a:t>에이전트의 큰 그림입니다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우리가 음성</a:t>
            </a:r>
            <a:r>
              <a:rPr lang="en-US" altLang="ko-KR" dirty="0"/>
              <a:t>, </a:t>
            </a:r>
            <a:r>
              <a:rPr lang="ko-KR" altLang="en-US" dirty="0"/>
              <a:t>이미지까지는 아니고 텍스트로 </a:t>
            </a:r>
            <a:r>
              <a:rPr lang="en-US" altLang="ko-KR" dirty="0"/>
              <a:t>AI Agent</a:t>
            </a:r>
            <a:r>
              <a:rPr lang="ko-KR" altLang="en-US" dirty="0"/>
              <a:t>에게 명령을 주는 방식으로 구현을 할 거구요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저희 프로젝트 구현방향은 </a:t>
            </a:r>
            <a:r>
              <a:rPr lang="ko-KR" altLang="en-US" b="0" dirty="0"/>
              <a:t>첫째</a:t>
            </a:r>
            <a:r>
              <a:rPr lang="en-US" altLang="ko-KR" b="0" dirty="0"/>
              <a:t>, LLM </a:t>
            </a:r>
            <a:r>
              <a:rPr lang="ko-KR" altLang="en-US" b="0" dirty="0"/>
              <a:t>기반 자연어 이해입니다</a:t>
            </a:r>
            <a:r>
              <a:rPr lang="en-US" altLang="ko-KR" b="0" dirty="0"/>
              <a:t>.</a:t>
            </a:r>
            <a:br>
              <a:rPr lang="en-US" altLang="ko-KR" b="0" dirty="0"/>
            </a:br>
            <a:r>
              <a:rPr lang="ko-KR" altLang="en-US" b="0" dirty="0"/>
              <a:t>사용자의 </a:t>
            </a:r>
            <a:r>
              <a:rPr lang="en-US" altLang="ko-KR" b="0" dirty="0"/>
              <a:t>"</a:t>
            </a:r>
            <a:r>
              <a:rPr lang="ko-KR" altLang="en-US" b="0" dirty="0"/>
              <a:t>무선 이어폰 추천해줘</a:t>
            </a:r>
            <a:r>
              <a:rPr lang="en-US" altLang="ko-KR" b="0" dirty="0"/>
              <a:t>" </a:t>
            </a:r>
            <a:r>
              <a:rPr lang="ko-KR" altLang="en-US" b="0" dirty="0"/>
              <a:t>같은 자연어 요청을 </a:t>
            </a:r>
            <a:r>
              <a:rPr lang="ko-KR" altLang="en-US" dirty="0"/>
              <a:t>키워드 중심 질문자의 의도를 </a:t>
            </a:r>
            <a:endParaRPr lang="en-US" altLang="ko-KR" dirty="0"/>
          </a:p>
          <a:p>
            <a:r>
              <a:rPr lang="ko-KR" altLang="en-US" b="0" dirty="0"/>
              <a:t>이해합니다</a:t>
            </a:r>
            <a:endParaRPr lang="en-US" altLang="ko-KR" dirty="0"/>
          </a:p>
          <a:p>
            <a:r>
              <a:rPr lang="ko-KR" altLang="en-US" b="0" dirty="0"/>
              <a:t>사용자가 자연어로 구매 요청이나 추천 요청을 입력하면</a:t>
            </a:r>
            <a:r>
              <a:rPr lang="en-US" altLang="ko-KR" b="0" dirty="0"/>
              <a:t>,</a:t>
            </a:r>
            <a:br>
              <a:rPr lang="en-US" altLang="ko-KR" b="0" dirty="0"/>
            </a:br>
            <a:r>
              <a:rPr lang="en-US" altLang="ko-KR" b="0" dirty="0"/>
              <a:t>AI </a:t>
            </a:r>
            <a:r>
              <a:rPr lang="ko-KR" altLang="en-US" b="0" dirty="0"/>
              <a:t>에이전트는 이를 이해하고 내부적으로 프로파일링</a:t>
            </a:r>
            <a:r>
              <a:rPr lang="en-US" altLang="ko-KR" b="0" dirty="0"/>
              <a:t>, </a:t>
            </a:r>
            <a:r>
              <a:rPr lang="ko-KR" altLang="en-US" b="0" dirty="0"/>
              <a:t>정보 검색</a:t>
            </a:r>
            <a:r>
              <a:rPr lang="en-US" altLang="ko-KR" b="0" dirty="0"/>
              <a:t>, </a:t>
            </a:r>
            <a:r>
              <a:rPr lang="ko-KR" altLang="en-US" b="0" dirty="0"/>
              <a:t>추천</a:t>
            </a:r>
            <a:r>
              <a:rPr lang="en-US" altLang="ko-KR" b="0" dirty="0"/>
              <a:t>, </a:t>
            </a:r>
            <a:r>
              <a:rPr lang="ko-KR" altLang="en-US" b="0" dirty="0"/>
              <a:t>요약</a:t>
            </a:r>
            <a:r>
              <a:rPr lang="en-US" altLang="ko-KR" b="0" dirty="0"/>
              <a:t>, </a:t>
            </a:r>
            <a:r>
              <a:rPr lang="ko-KR" altLang="en-US" b="0" dirty="0"/>
              <a:t>계획 수립 등 여러 모듈을 통해 적절한 응답을 생성하게 됩니다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최종적으로 이 에이전트는 자연어 처리 도구</a:t>
            </a:r>
            <a:r>
              <a:rPr lang="en-US" altLang="ko-KR" b="0" dirty="0"/>
              <a:t>, </a:t>
            </a:r>
            <a:r>
              <a:rPr lang="ko-KR" altLang="en-US" b="0" dirty="0"/>
              <a:t>검색 도구</a:t>
            </a:r>
            <a:r>
              <a:rPr lang="en-US" altLang="ko-KR" b="0" dirty="0"/>
              <a:t>, </a:t>
            </a:r>
            <a:r>
              <a:rPr lang="ko-KR" altLang="en-US" b="0" dirty="0"/>
              <a:t>데이터 분석 도구 등을 활용하여</a:t>
            </a:r>
            <a:br>
              <a:rPr lang="ko-KR" altLang="en-US" b="0" dirty="0"/>
            </a:br>
            <a:r>
              <a:rPr lang="ko-KR" altLang="en-US" b="0" dirty="0"/>
              <a:t>실제 상담원처럼 맞춤형 상품 추천과 구매 조언을 제공하도록 설계하고 있습니다</a:t>
            </a:r>
            <a:r>
              <a:rPr lang="en-US" altLang="ko-KR" b="0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685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일단 프로세스를 보자면</a:t>
            </a:r>
            <a:r>
              <a:rPr lang="en-US" altLang="ko-KR" dirty="0"/>
              <a:t>, </a:t>
            </a:r>
            <a:r>
              <a:rPr lang="ko-KR" altLang="en-US" dirty="0"/>
              <a:t>전체적으로 이렇게 진행하였는데요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처음 데이터파일부터 생성하고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RAG </a:t>
            </a:r>
            <a:r>
              <a:rPr lang="ko-KR" altLang="en-US" dirty="0"/>
              <a:t>시스템 구축</a:t>
            </a:r>
            <a:r>
              <a:rPr lang="en-US" altLang="ko-KR" dirty="0"/>
              <a:t>, AI Agent Core </a:t>
            </a:r>
            <a:r>
              <a:rPr lang="ko-KR" altLang="en-US" dirty="0"/>
              <a:t>설계</a:t>
            </a:r>
            <a:r>
              <a:rPr lang="en-US" altLang="ko-KR" dirty="0"/>
              <a:t>,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9617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dirty="0"/>
              <a:t>Prompt Engineering,</a:t>
            </a:r>
            <a:r>
              <a:rPr lang="ko-KR" altLang="en-US" b="0" dirty="0"/>
              <a:t> 추천 사유 구체화</a:t>
            </a:r>
            <a:r>
              <a:rPr lang="en-US" altLang="ko-KR" b="0" dirty="0"/>
              <a:t>, </a:t>
            </a:r>
            <a:r>
              <a:rPr lang="en-US" altLang="ko-KR" b="0" dirty="0" err="1"/>
              <a:t>Streamlit</a:t>
            </a:r>
            <a:r>
              <a:rPr lang="en-US" altLang="ko-KR" b="0" dirty="0"/>
              <a:t> </a:t>
            </a:r>
            <a:r>
              <a:rPr lang="ko-KR" altLang="en-US" b="0" dirty="0"/>
              <a:t>인터페이스 구현 순으로 과제를 진행하였습니다</a:t>
            </a:r>
            <a:r>
              <a:rPr lang="en-US" altLang="ko-KR" b="0" dirty="0"/>
              <a:t>.</a:t>
            </a:r>
            <a:endParaRPr lang="ko-KR" altLang="en-US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7469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프로젝트 초기에는 네이버</a:t>
            </a:r>
            <a:r>
              <a:rPr lang="en-US" altLang="ko-KR" dirty="0"/>
              <a:t>, </a:t>
            </a:r>
            <a:r>
              <a:rPr lang="ko-KR" altLang="en-US" dirty="0" err="1"/>
              <a:t>쿠팡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와 연동하고 싶었는데요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네이버의 경우</a:t>
            </a:r>
            <a:r>
              <a:rPr lang="en-US" altLang="ko-KR" dirty="0"/>
              <a:t> </a:t>
            </a:r>
            <a:r>
              <a:rPr lang="ko-KR" altLang="en-US" dirty="0"/>
              <a:t>네이버쇼핑의 승인을 받아야 되고</a:t>
            </a:r>
            <a:r>
              <a:rPr lang="en-US" altLang="ko-KR" dirty="0"/>
              <a:t>, </a:t>
            </a:r>
            <a:r>
              <a:rPr lang="ko-KR" altLang="en-US" dirty="0" err="1"/>
              <a:t>쿠팡의</a:t>
            </a:r>
            <a:r>
              <a:rPr lang="ko-KR" altLang="en-US" dirty="0"/>
              <a:t> 경우 판매자로 등록을 해야 </a:t>
            </a:r>
            <a:r>
              <a:rPr lang="en-US" altLang="ko-KR" dirty="0"/>
              <a:t>API</a:t>
            </a:r>
            <a:r>
              <a:rPr lang="ko-KR" altLang="en-US" dirty="0"/>
              <a:t>에 연동할 수 있게끔 해 주더라구요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웹크롤링도</a:t>
            </a:r>
            <a:r>
              <a:rPr lang="ko-KR" altLang="en-US" dirty="0"/>
              <a:t> 일단 웹페이지에 보이는 것만 </a:t>
            </a:r>
            <a:r>
              <a:rPr lang="ko-KR" altLang="en-US" dirty="0" err="1"/>
              <a:t>크롤링을</a:t>
            </a:r>
            <a:r>
              <a:rPr lang="ko-KR" altLang="en-US" dirty="0"/>
              <a:t> 하기 때문에 많은 상품들을 스캔하지 못하구요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 짧은 프로젝트 기간을 소화하고자</a:t>
            </a:r>
            <a:r>
              <a:rPr lang="en-US" altLang="ko-KR" dirty="0"/>
              <a:t>, </a:t>
            </a:r>
            <a:r>
              <a:rPr lang="ko-KR" altLang="en-US" dirty="0"/>
              <a:t>데이터파일을 </a:t>
            </a:r>
            <a:r>
              <a:rPr lang="en-US" altLang="ko-KR" dirty="0"/>
              <a:t>GPT</a:t>
            </a:r>
            <a:r>
              <a:rPr lang="ko-KR" altLang="en-US" dirty="0"/>
              <a:t>를 통해 직접 생성하게 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장표 우측에 보시면 아시겠지만</a:t>
            </a:r>
            <a:r>
              <a:rPr lang="en-US" altLang="ko-KR" dirty="0"/>
              <a:t>, </a:t>
            </a:r>
            <a:r>
              <a:rPr lang="ko-KR" altLang="en-US" dirty="0"/>
              <a:t>제품명</a:t>
            </a:r>
            <a:r>
              <a:rPr lang="en-US" altLang="ko-KR" dirty="0"/>
              <a:t>, </a:t>
            </a:r>
            <a:r>
              <a:rPr lang="ko-KR" altLang="en-US" dirty="0"/>
              <a:t>브랜드</a:t>
            </a:r>
            <a:r>
              <a:rPr lang="en-US" altLang="ko-KR" dirty="0"/>
              <a:t>, </a:t>
            </a:r>
            <a:r>
              <a:rPr lang="ko-KR" altLang="en-US" dirty="0"/>
              <a:t>타입</a:t>
            </a:r>
            <a:r>
              <a:rPr lang="en-US" altLang="ko-KR" dirty="0"/>
              <a:t>, </a:t>
            </a:r>
            <a:r>
              <a:rPr lang="ko-KR" altLang="en-US" dirty="0"/>
              <a:t>강도</a:t>
            </a:r>
            <a:r>
              <a:rPr lang="en-US" altLang="ko-KR" dirty="0"/>
              <a:t>, </a:t>
            </a:r>
            <a:r>
              <a:rPr lang="ko-KR" altLang="en-US" dirty="0"/>
              <a:t>가격</a:t>
            </a:r>
            <a:r>
              <a:rPr lang="en-US" altLang="ko-KR" dirty="0"/>
              <a:t>, </a:t>
            </a:r>
            <a:r>
              <a:rPr lang="ko-KR" altLang="en-US" dirty="0"/>
              <a:t>장단점</a:t>
            </a:r>
            <a:r>
              <a:rPr lang="en-US" altLang="ko-KR" dirty="0"/>
              <a:t>, </a:t>
            </a:r>
            <a:r>
              <a:rPr lang="ko-KR" altLang="en-US" dirty="0"/>
              <a:t>후기를 포함해 최대한 실제와 유사한 정보를 구성하고자 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7710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데이터는 </a:t>
            </a:r>
            <a:r>
              <a:rPr lang="en-US" altLang="ko-KR" dirty="0" err="1"/>
              <a:t>SentenceTransformer</a:t>
            </a:r>
            <a:r>
              <a:rPr lang="ko-KR" altLang="en-US" dirty="0"/>
              <a:t>를 통해 </a:t>
            </a:r>
            <a:r>
              <a:rPr lang="ko-KR" altLang="en-US" dirty="0" err="1"/>
              <a:t>임베딩하고</a:t>
            </a:r>
            <a:r>
              <a:rPr lang="ko-KR" altLang="en-US" dirty="0"/>
              <a:t> </a:t>
            </a:r>
            <a:r>
              <a:rPr lang="en-US" altLang="ko-KR" dirty="0" err="1"/>
              <a:t>ChromaDB</a:t>
            </a:r>
            <a:r>
              <a:rPr lang="ko-KR" altLang="en-US" dirty="0"/>
              <a:t>에 저장했습니다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자연어 질의와 메타 조건을 함께 반영해 유사도 기반 검색이 가능하도록 구현했습니다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2388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저희 팀은 매트리스 추천을 위한 </a:t>
            </a:r>
            <a:r>
              <a:rPr lang="en-US" altLang="ko-KR" b="0" dirty="0"/>
              <a:t>AI Agent</a:t>
            </a:r>
            <a:r>
              <a:rPr lang="ko-KR" altLang="en-US" b="0" dirty="0"/>
              <a:t>의 핵심 기술로 </a:t>
            </a:r>
            <a:r>
              <a:rPr lang="en-US" altLang="ko-KR" b="0" dirty="0" err="1"/>
              <a:t>ReAct</a:t>
            </a:r>
            <a:r>
              <a:rPr lang="en-US" altLang="ko-KR" b="0" dirty="0"/>
              <a:t> </a:t>
            </a:r>
            <a:r>
              <a:rPr lang="ko-KR" altLang="en-US" b="0" dirty="0"/>
              <a:t>패턴</a:t>
            </a:r>
            <a:r>
              <a:rPr lang="en-US" altLang="ko-KR" b="0" dirty="0"/>
              <a:t>,</a:t>
            </a:r>
            <a:r>
              <a:rPr lang="ko-KR" altLang="en-US" b="0" dirty="0"/>
              <a:t> </a:t>
            </a:r>
            <a:r>
              <a:rPr lang="en-US" altLang="ko-KR" b="0" dirty="0"/>
              <a:t>OpenAI API, </a:t>
            </a:r>
            <a:r>
              <a:rPr lang="ko-KR" altLang="en-US" b="0" dirty="0"/>
              <a:t>그리고 </a:t>
            </a:r>
            <a:r>
              <a:rPr lang="en-US" altLang="ko-KR" b="0" dirty="0"/>
              <a:t>RAG </a:t>
            </a:r>
            <a:r>
              <a:rPr lang="ko-KR" altLang="en-US" b="0" dirty="0"/>
              <a:t>검색 시스템을 활용했습니다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en-US" altLang="ko-KR" dirty="0"/>
              <a:t>Function Calling</a:t>
            </a:r>
            <a:r>
              <a:rPr lang="ko-KR" altLang="en-US" dirty="0"/>
              <a:t>과</a:t>
            </a:r>
            <a:r>
              <a:rPr lang="en-US" altLang="ko-KR" dirty="0"/>
              <a:t> </a:t>
            </a:r>
            <a:r>
              <a:rPr lang="en-US" altLang="ko-KR" dirty="0" err="1"/>
              <a:t>ReAct</a:t>
            </a:r>
            <a:r>
              <a:rPr lang="ko-KR" altLang="en-US" dirty="0"/>
              <a:t> 중</a:t>
            </a:r>
            <a:r>
              <a:rPr lang="en-US" altLang="ko-KR" dirty="0"/>
              <a:t> </a:t>
            </a:r>
            <a:r>
              <a:rPr lang="en-US" altLang="ko-KR" dirty="0" err="1">
                <a:effectLst/>
              </a:rPr>
              <a:t>ReAct</a:t>
            </a:r>
            <a:r>
              <a:rPr lang="en-US" altLang="ko-KR" dirty="0">
                <a:effectLst/>
              </a:rPr>
              <a:t> </a:t>
            </a:r>
            <a:r>
              <a:rPr lang="ko-KR" altLang="en-US" dirty="0">
                <a:effectLst/>
              </a:rPr>
              <a:t>선택해서 사용하게 되었는데</a:t>
            </a:r>
            <a:r>
              <a:rPr lang="en-US" altLang="ko-KR" dirty="0">
                <a:effectLst/>
              </a:rPr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침대 매트리스를 고를 때 사용자의 복잡한 요구들이 많습니다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예를 들어</a:t>
            </a:r>
            <a:r>
              <a:rPr lang="en-US" altLang="ko-KR" dirty="0"/>
              <a:t>, "50</a:t>
            </a:r>
            <a:r>
              <a:rPr lang="ko-KR" altLang="en-US" dirty="0"/>
              <a:t>만원 이하로 </a:t>
            </a:r>
            <a:r>
              <a:rPr lang="en-US" altLang="ko-KR" dirty="0"/>
              <a:t>1</a:t>
            </a:r>
            <a:r>
              <a:rPr lang="ko-KR" altLang="en-US" dirty="0"/>
              <a:t>인 가구가 사용하기에 좋은 침대 추천해줘</a:t>
            </a:r>
            <a:r>
              <a:rPr lang="en-US" altLang="ko-KR" dirty="0"/>
              <a:t>“ </a:t>
            </a:r>
            <a:r>
              <a:rPr lang="ko-KR" altLang="en-US" dirty="0"/>
              <a:t>이렇게 사용자가 물어볼 수도 있고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“</a:t>
            </a:r>
            <a:r>
              <a:rPr lang="ko-KR" altLang="en-US" dirty="0"/>
              <a:t>나 주로 옆으로 누워서 자는데</a:t>
            </a:r>
            <a:r>
              <a:rPr lang="en-US" altLang="ko-KR" dirty="0"/>
              <a:t>, </a:t>
            </a:r>
            <a:r>
              <a:rPr lang="ko-KR" altLang="en-US" dirty="0"/>
              <a:t>알레르기가 있는데</a:t>
            </a:r>
            <a:r>
              <a:rPr lang="en-US" altLang="ko-KR" dirty="0"/>
              <a:t>, </a:t>
            </a:r>
            <a:r>
              <a:rPr lang="ko-KR" altLang="en-US" dirty="0"/>
              <a:t>딱딱한 침대가 좋은데</a:t>
            </a:r>
            <a:r>
              <a:rPr lang="en-US" altLang="ko-KR" dirty="0"/>
              <a:t>“ </a:t>
            </a:r>
            <a:r>
              <a:rPr lang="ko-KR" altLang="en-US" dirty="0"/>
              <a:t>등 미리 정의되지 않은 다양한 행동</a:t>
            </a:r>
            <a:r>
              <a:rPr lang="en-US" altLang="ko-KR" dirty="0"/>
              <a:t>, </a:t>
            </a:r>
            <a:r>
              <a:rPr lang="ko-KR" altLang="en-US" dirty="0"/>
              <a:t>선호도가 굉장히 많습니다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그래서 복잡한 문제를 여러 단계로 쪼개서 해결하는 </a:t>
            </a:r>
            <a:r>
              <a:rPr lang="en-US" altLang="ko-KR" dirty="0" err="1"/>
              <a:t>ReAct</a:t>
            </a:r>
            <a:r>
              <a:rPr lang="ko-KR" altLang="en-US" dirty="0"/>
              <a:t>가 적합하다고 </a:t>
            </a:r>
            <a:r>
              <a:rPr lang="ko-KR" altLang="en-US" dirty="0" err="1"/>
              <a:t>생각했구요</a:t>
            </a:r>
            <a:r>
              <a:rPr lang="en-US" altLang="ko-KR" dirty="0"/>
              <a:t>.</a:t>
            </a:r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dirty="0"/>
              <a:t>패턴은 </a:t>
            </a:r>
            <a:r>
              <a:rPr lang="en-US" altLang="ko-KR" b="0" dirty="0"/>
              <a:t>Thought → Action → Observation → Thought</a:t>
            </a:r>
            <a:r>
              <a:rPr lang="ko-KR" altLang="en-US" b="0" dirty="0"/>
              <a:t> 순서로 복잡한 요구사항에도 유연하게 대응할 수 있도록 구성했습니다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먼저</a:t>
            </a:r>
            <a:r>
              <a:rPr lang="en-US" altLang="ko-KR" b="0" dirty="0"/>
              <a:t>, </a:t>
            </a:r>
            <a:r>
              <a:rPr lang="ko-KR" altLang="en-US" b="0" dirty="0"/>
              <a:t>사실 </a:t>
            </a:r>
            <a:r>
              <a:rPr lang="en-US" altLang="ko-KR" b="0" dirty="0"/>
              <a:t>OpenAI</a:t>
            </a:r>
            <a:r>
              <a:rPr lang="ko-KR" altLang="en-US" b="0" dirty="0"/>
              <a:t>는 좀 과금을 </a:t>
            </a:r>
            <a:r>
              <a:rPr lang="ko-KR" altLang="en-US" b="0" dirty="0" err="1"/>
              <a:t>해야되서</a:t>
            </a:r>
            <a:r>
              <a:rPr lang="ko-KR" altLang="en-US" b="0" dirty="0"/>
              <a:t> 사용을 안 하려했는데</a:t>
            </a:r>
            <a:r>
              <a:rPr lang="en-US" altLang="ko-KR" b="0" dirty="0"/>
              <a:t>, </a:t>
            </a:r>
          </a:p>
          <a:p>
            <a:r>
              <a:rPr lang="ko-KR" altLang="en-US" b="0" dirty="0"/>
              <a:t>저희 실력으로는 도저히 그럴듯한 추천사유 문구까지 만들어내는 기능 구현이 어렵더라구요</a:t>
            </a:r>
            <a:r>
              <a:rPr lang="en-US" altLang="ko-KR" b="0" dirty="0"/>
              <a:t>.</a:t>
            </a:r>
          </a:p>
          <a:p>
            <a:r>
              <a:rPr lang="ko-KR" altLang="en-US" b="0" dirty="0"/>
              <a:t>계속 상품과 상관없는 추천사유들을 </a:t>
            </a:r>
            <a:r>
              <a:rPr lang="ko-KR" altLang="en-US" b="0" dirty="0" err="1"/>
              <a:t>뱉어내거나</a:t>
            </a:r>
            <a:r>
              <a:rPr lang="en-US" altLang="ko-KR" b="0" dirty="0"/>
              <a:t>, </a:t>
            </a:r>
            <a:r>
              <a:rPr lang="ko-KR" altLang="en-US" b="0" dirty="0"/>
              <a:t>다른 </a:t>
            </a:r>
            <a:r>
              <a:rPr lang="ko-KR" altLang="en-US" b="0" dirty="0" err="1"/>
              <a:t>상품인데도</a:t>
            </a:r>
            <a:r>
              <a:rPr lang="ko-KR" altLang="en-US" b="0" dirty="0"/>
              <a:t> 이전과 똑같은 말을 반복합니다</a:t>
            </a:r>
            <a:r>
              <a:rPr lang="en-US" altLang="ko-KR" b="0" dirty="0"/>
              <a:t>.</a:t>
            </a:r>
          </a:p>
          <a:p>
            <a:r>
              <a:rPr lang="ko-KR" altLang="en-US" b="0" dirty="0"/>
              <a:t>양질의 추천사유 생성을 위해 결국 사용하게 되었습니다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마지막으로</a:t>
            </a:r>
            <a:r>
              <a:rPr lang="en-US" altLang="ko-KR" b="0" dirty="0"/>
              <a:t>, RAG </a:t>
            </a:r>
            <a:r>
              <a:rPr lang="ko-KR" altLang="en-US" b="0" dirty="0"/>
              <a:t>시스템을 통해 사전에 </a:t>
            </a:r>
            <a:r>
              <a:rPr lang="ko-KR" altLang="en-US" b="0" dirty="0" err="1"/>
              <a:t>벡터화한</a:t>
            </a:r>
            <a:r>
              <a:rPr lang="ko-KR" altLang="en-US" b="0" dirty="0"/>
              <a:t> 매트리스 데이터에서 유사한 제품을 실시간 검색함으로써</a:t>
            </a:r>
            <a:r>
              <a:rPr lang="en-US" altLang="ko-KR" b="0" dirty="0"/>
              <a:t>, </a:t>
            </a:r>
          </a:p>
          <a:p>
            <a:r>
              <a:rPr lang="ko-KR" altLang="en-US" b="0" dirty="0"/>
              <a:t>정확하고 빠른 추천이 </a:t>
            </a:r>
            <a:r>
              <a:rPr lang="ko-KR" altLang="en-US" b="0" dirty="0" err="1"/>
              <a:t>가능토록</a:t>
            </a:r>
            <a:r>
              <a:rPr lang="ko-KR" altLang="en-US" b="0" dirty="0"/>
              <a:t> 만들었습니다</a:t>
            </a:r>
            <a:r>
              <a:rPr lang="en-US" altLang="ko-KR" b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CD72E-288D-4513-B16F-E897F786A26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749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0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9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20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sv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svg"/><Relationship Id="rId5" Type="http://schemas.openxmlformats.org/officeDocument/2006/relationships/image" Target="../media/image34.png"/><Relationship Id="rId10" Type="http://schemas.openxmlformats.org/officeDocument/2006/relationships/image" Target="../media/image16.svg"/><Relationship Id="rId4" Type="http://schemas.openxmlformats.org/officeDocument/2006/relationships/image" Target="../media/image33.svg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9.svg"/><Relationship Id="rId4" Type="http://schemas.openxmlformats.org/officeDocument/2006/relationships/image" Target="../media/image2.sv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9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5.png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7241" y="-4197741"/>
            <a:ext cx="18682483" cy="18682483"/>
          </a:xfrm>
          <a:custGeom>
            <a:avLst/>
            <a:gdLst/>
            <a:ahLst/>
            <a:cxnLst/>
            <a:rect l="l" t="t" r="r" b="b"/>
            <a:pathLst>
              <a:path w="18682483" h="18682483">
                <a:moveTo>
                  <a:pt x="0" y="0"/>
                </a:moveTo>
                <a:lnTo>
                  <a:pt x="18682482" y="0"/>
                </a:lnTo>
                <a:lnTo>
                  <a:pt x="18682482" y="18682482"/>
                </a:lnTo>
                <a:lnTo>
                  <a:pt x="0" y="186824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7932286" y="3282569"/>
            <a:ext cx="13645760" cy="1364576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1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416953">
            <a:off x="10718705" y="2337567"/>
            <a:ext cx="6258082" cy="8681733"/>
          </a:xfrm>
          <a:custGeom>
            <a:avLst/>
            <a:gdLst/>
            <a:ahLst/>
            <a:cxnLst/>
            <a:rect l="l" t="t" r="r" b="b"/>
            <a:pathLst>
              <a:path w="6258082" h="8681733">
                <a:moveTo>
                  <a:pt x="0" y="0"/>
                </a:moveTo>
                <a:lnTo>
                  <a:pt x="6258083" y="0"/>
                </a:lnTo>
                <a:lnTo>
                  <a:pt x="6258083" y="8681733"/>
                </a:lnTo>
                <a:lnTo>
                  <a:pt x="0" y="86817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7091693" y="1509787"/>
            <a:ext cx="3205957" cy="3205957"/>
          </a:xfrm>
          <a:custGeom>
            <a:avLst/>
            <a:gdLst/>
            <a:ahLst/>
            <a:cxnLst/>
            <a:rect l="l" t="t" r="r" b="b"/>
            <a:pathLst>
              <a:path w="3205957" h="3205957">
                <a:moveTo>
                  <a:pt x="0" y="0"/>
                </a:moveTo>
                <a:lnTo>
                  <a:pt x="3205957" y="0"/>
                </a:lnTo>
                <a:lnTo>
                  <a:pt x="3205957" y="3205958"/>
                </a:lnTo>
                <a:lnTo>
                  <a:pt x="0" y="32059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028700" y="1260282"/>
            <a:ext cx="692146" cy="499011"/>
          </a:xfrm>
          <a:custGeom>
            <a:avLst/>
            <a:gdLst/>
            <a:ahLst/>
            <a:cxnLst/>
            <a:rect l="l" t="t" r="r" b="b"/>
            <a:pathLst>
              <a:path w="692146" h="499011">
                <a:moveTo>
                  <a:pt x="0" y="0"/>
                </a:moveTo>
                <a:lnTo>
                  <a:pt x="692146" y="0"/>
                </a:lnTo>
                <a:lnTo>
                  <a:pt x="692146" y="499011"/>
                </a:lnTo>
                <a:lnTo>
                  <a:pt x="0" y="49901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2" name="Group 12"/>
          <p:cNvGrpSpPr/>
          <p:nvPr/>
        </p:nvGrpSpPr>
        <p:grpSpPr>
          <a:xfrm>
            <a:off x="16591623" y="3040324"/>
            <a:ext cx="1156113" cy="115611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5E89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189648" y="8531187"/>
            <a:ext cx="2644051" cy="2644051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5E89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499949" y="1154288"/>
            <a:ext cx="1183488" cy="1183488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5E89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000112" y="6129564"/>
            <a:ext cx="8022525" cy="4420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87"/>
              </a:lnSpc>
            </a:pPr>
            <a:r>
              <a:rPr lang="en-US" altLang="ko-KR" sz="2800" b="1" i="1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ileron Bold Italics"/>
                <a:sym typeface="Aileron Bold Italics"/>
              </a:rPr>
              <a:t>Buybuddy</a:t>
            </a:r>
            <a:r>
              <a:rPr lang="en-US" altLang="ko-KR" sz="2800" b="1" i="1" dirty="0">
                <a:solidFill>
                  <a:schemeClr val="accent3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ileron Bold Italics"/>
                <a:sym typeface="Aileron Bold Italics"/>
              </a:rPr>
              <a:t>  (</a:t>
            </a:r>
            <a:r>
              <a:rPr lang="ko-KR" altLang="en-US" sz="2800" b="1" i="1" dirty="0">
                <a:solidFill>
                  <a:schemeClr val="accent3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ileron Bold Italics"/>
                <a:sym typeface="Aileron Bold Italics"/>
              </a:rPr>
              <a:t>당신의 든든한 구매친구</a:t>
            </a:r>
            <a:r>
              <a:rPr lang="en-US" altLang="ko-KR" sz="2800" b="1" i="1" dirty="0">
                <a:solidFill>
                  <a:schemeClr val="accent3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ileron Bold Italics"/>
                <a:sym typeface="Aileron Bold Italics"/>
              </a:rPr>
              <a:t>)</a:t>
            </a:r>
            <a:endParaRPr lang="en-US" altLang="ko-KR" sz="2800" b="1" i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ileron Bold Italics"/>
              <a:sym typeface="Aileron Bold Italics"/>
            </a:endParaRPr>
          </a:p>
        </p:txBody>
      </p:sp>
      <p:sp>
        <p:nvSpPr>
          <p:cNvPr id="28" name="Freeform 28"/>
          <p:cNvSpPr/>
          <p:nvPr/>
        </p:nvSpPr>
        <p:spPr>
          <a:xfrm>
            <a:off x="658229" y="2922410"/>
            <a:ext cx="2222020" cy="763567"/>
          </a:xfrm>
          <a:custGeom>
            <a:avLst/>
            <a:gdLst/>
            <a:ahLst/>
            <a:cxnLst/>
            <a:rect l="l" t="t" r="r" b="b"/>
            <a:pathLst>
              <a:path w="2222020" h="763567">
                <a:moveTo>
                  <a:pt x="0" y="0"/>
                </a:moveTo>
                <a:lnTo>
                  <a:pt x="2222019" y="0"/>
                </a:lnTo>
                <a:lnTo>
                  <a:pt x="2222019" y="763566"/>
                </a:lnTo>
                <a:lnTo>
                  <a:pt x="0" y="76356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9" name="Freeform 29"/>
          <p:cNvSpPr/>
          <p:nvPr/>
        </p:nvSpPr>
        <p:spPr>
          <a:xfrm>
            <a:off x="4869674" y="8876517"/>
            <a:ext cx="2222020" cy="763567"/>
          </a:xfrm>
          <a:custGeom>
            <a:avLst/>
            <a:gdLst/>
            <a:ahLst/>
            <a:cxnLst/>
            <a:rect l="l" t="t" r="r" b="b"/>
            <a:pathLst>
              <a:path w="2222020" h="763567">
                <a:moveTo>
                  <a:pt x="0" y="0"/>
                </a:moveTo>
                <a:lnTo>
                  <a:pt x="2222019" y="0"/>
                </a:lnTo>
                <a:lnTo>
                  <a:pt x="2222019" y="763566"/>
                </a:lnTo>
                <a:lnTo>
                  <a:pt x="0" y="76356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0" name="TextBox 5"/>
          <p:cNvSpPr txBox="1"/>
          <p:nvPr/>
        </p:nvSpPr>
        <p:spPr>
          <a:xfrm>
            <a:off x="55505" y="4424181"/>
            <a:ext cx="8926088" cy="16896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ko-KR" altLang="en-US" sz="96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Inter Bold"/>
                <a:ea typeface="Inter Bold"/>
                <a:cs typeface="Inter Bold"/>
                <a:sym typeface="Inter Bold"/>
              </a:rPr>
              <a:t>쇼핑 </a:t>
            </a:r>
            <a:r>
              <a:rPr lang="en-US" altLang="ko-KR" sz="96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Inter Bold"/>
                <a:ea typeface="Inter Bold"/>
                <a:cs typeface="Inter Bold"/>
                <a:sym typeface="Inter Bold"/>
              </a:rPr>
              <a:t>AI Agent</a:t>
            </a:r>
            <a:endParaRPr lang="en-US" sz="9600" b="1" dirty="0">
              <a:solidFill>
                <a:schemeClr val="accent5">
                  <a:lumMod val="20000"/>
                  <a:lumOff val="80000"/>
                </a:schemeClr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31" name="TextBox 6"/>
          <p:cNvSpPr txBox="1"/>
          <p:nvPr/>
        </p:nvSpPr>
        <p:spPr>
          <a:xfrm>
            <a:off x="1241949" y="8254003"/>
            <a:ext cx="3276600" cy="14579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943"/>
              </a:lnSpc>
              <a:spcBef>
                <a:spcPct val="0"/>
              </a:spcBef>
            </a:pPr>
            <a:r>
              <a:rPr lang="ko-KR" altLang="en-US" sz="2102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빅데이터 융합학과 김석환</a:t>
            </a:r>
            <a:endParaRPr lang="en-US" altLang="ko-KR" sz="210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빅데이터 융합학과 이현주</a:t>
            </a:r>
            <a:endParaRPr lang="en-US" altLang="ko-KR" sz="210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>
              <a:lnSpc>
                <a:spcPts val="2943"/>
              </a:lnSpc>
              <a:spcBef>
                <a:spcPct val="0"/>
              </a:spcBef>
            </a:pPr>
            <a:r>
              <a:rPr lang="ko-KR" altLang="en-US" sz="2102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빅데이터 융합학과 정정윤</a:t>
            </a:r>
            <a:endParaRPr lang="en-US" altLang="ko-KR" sz="210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endParaRPr lang="en-US" sz="210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1925938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AA69B46-3C24-4D5D-AC00-34B96EE9B849}"/>
              </a:ext>
            </a:extLst>
          </p:cNvPr>
          <p:cNvGrpSpPr/>
          <p:nvPr/>
        </p:nvGrpSpPr>
        <p:grpSpPr>
          <a:xfrm>
            <a:off x="775464" y="699897"/>
            <a:ext cx="7969172" cy="4772406"/>
            <a:chOff x="0" y="0"/>
            <a:chExt cx="1021293" cy="611610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127BA1F1-56F5-48CE-BE93-D3B7F6D3D492}"/>
                </a:ext>
              </a:extLst>
            </p:cNvPr>
            <p:cNvSpPr/>
            <p:nvPr/>
          </p:nvSpPr>
          <p:spPr>
            <a:xfrm>
              <a:off x="0" y="0"/>
              <a:ext cx="1011122" cy="611610"/>
            </a:xfrm>
            <a:custGeom>
              <a:avLst/>
              <a:gdLst/>
              <a:ahLst/>
              <a:cxnLst/>
              <a:rect l="l" t="t" r="r" b="b"/>
              <a:pathLst>
                <a:path w="1011122" h="611610">
                  <a:moveTo>
                    <a:pt x="771462" y="0"/>
                  </a:moveTo>
                  <a:lnTo>
                    <a:pt x="46631" y="0"/>
                  </a:lnTo>
                  <a:cubicBezTo>
                    <a:pt x="34264" y="0"/>
                    <a:pt x="22403" y="4913"/>
                    <a:pt x="13658" y="13658"/>
                  </a:cubicBezTo>
                  <a:cubicBezTo>
                    <a:pt x="4913" y="22403"/>
                    <a:pt x="0" y="34264"/>
                    <a:pt x="0" y="46631"/>
                  </a:cubicBezTo>
                  <a:lnTo>
                    <a:pt x="0" y="564979"/>
                  </a:lnTo>
                  <a:cubicBezTo>
                    <a:pt x="0" y="577346"/>
                    <a:pt x="4913" y="589207"/>
                    <a:pt x="13658" y="597952"/>
                  </a:cubicBezTo>
                  <a:cubicBezTo>
                    <a:pt x="22403" y="606697"/>
                    <a:pt x="34264" y="611610"/>
                    <a:pt x="46631" y="611610"/>
                  </a:cubicBezTo>
                  <a:lnTo>
                    <a:pt x="771462" y="611610"/>
                  </a:lnTo>
                  <a:cubicBezTo>
                    <a:pt x="800588" y="611610"/>
                    <a:pt x="827781" y="597030"/>
                    <a:pt x="843901" y="572771"/>
                  </a:cubicBezTo>
                  <a:lnTo>
                    <a:pt x="995486" y="344644"/>
                  </a:lnTo>
                  <a:cubicBezTo>
                    <a:pt x="1011122" y="321112"/>
                    <a:pt x="1011122" y="290498"/>
                    <a:pt x="995486" y="266966"/>
                  </a:cubicBezTo>
                  <a:lnTo>
                    <a:pt x="843901" y="38839"/>
                  </a:lnTo>
                  <a:cubicBezTo>
                    <a:pt x="827781" y="14580"/>
                    <a:pt x="800588" y="0"/>
                    <a:pt x="771462" y="0"/>
                  </a:cubicBezTo>
                  <a:close/>
                </a:path>
              </a:pathLst>
            </a:custGeom>
            <a:solidFill>
              <a:srgbClr val="FEEBEB"/>
            </a:solidFill>
            <a:ln w="19050" cap="rnd">
              <a:solidFill>
                <a:srgbClr val="3235AD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1B84FC76-1DA4-439B-B9F7-BC7BCEC0060D}"/>
                </a:ext>
              </a:extLst>
            </p:cNvPr>
            <p:cNvSpPr txBox="1"/>
            <p:nvPr/>
          </p:nvSpPr>
          <p:spPr>
            <a:xfrm>
              <a:off x="0" y="-95250"/>
              <a:ext cx="906993" cy="7068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9">
            <a:extLst>
              <a:ext uri="{FF2B5EF4-FFF2-40B4-BE49-F238E27FC236}">
                <a16:creationId xmlns:a16="http://schemas.microsoft.com/office/drawing/2014/main" id="{B07EE470-A0B4-481D-9EAC-01C8D9C5C6CE}"/>
              </a:ext>
            </a:extLst>
          </p:cNvPr>
          <p:cNvGrpSpPr/>
          <p:nvPr/>
        </p:nvGrpSpPr>
        <p:grpSpPr>
          <a:xfrm rot="-10800000">
            <a:off x="521814" y="2022710"/>
            <a:ext cx="17244371" cy="7655631"/>
            <a:chOff x="0" y="0"/>
            <a:chExt cx="6422645" cy="2851330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A2BFDAED-12E2-491A-B3AF-C47D5884F654}"/>
                </a:ext>
              </a:extLst>
            </p:cNvPr>
            <p:cNvSpPr/>
            <p:nvPr/>
          </p:nvSpPr>
          <p:spPr>
            <a:xfrm>
              <a:off x="0" y="0"/>
              <a:ext cx="6422644" cy="2851330"/>
            </a:xfrm>
            <a:custGeom>
              <a:avLst/>
              <a:gdLst/>
              <a:ahLst/>
              <a:cxnLst/>
              <a:rect l="l" t="t" r="r" b="b"/>
              <a:pathLst>
                <a:path w="6422644" h="2851330">
                  <a:moveTo>
                    <a:pt x="19305" y="0"/>
                  </a:moveTo>
                  <a:lnTo>
                    <a:pt x="6403339" y="0"/>
                  </a:lnTo>
                  <a:cubicBezTo>
                    <a:pt x="6414001" y="0"/>
                    <a:pt x="6422644" y="8643"/>
                    <a:pt x="6422644" y="19305"/>
                  </a:cubicBezTo>
                  <a:lnTo>
                    <a:pt x="6422644" y="2832025"/>
                  </a:lnTo>
                  <a:cubicBezTo>
                    <a:pt x="6422644" y="2842687"/>
                    <a:pt x="6414001" y="2851330"/>
                    <a:pt x="6403339" y="2851330"/>
                  </a:cubicBezTo>
                  <a:lnTo>
                    <a:pt x="19305" y="2851330"/>
                  </a:lnTo>
                  <a:cubicBezTo>
                    <a:pt x="8643" y="2851330"/>
                    <a:pt x="0" y="2842687"/>
                    <a:pt x="0" y="2832025"/>
                  </a:cubicBezTo>
                  <a:lnTo>
                    <a:pt x="0" y="19305"/>
                  </a:lnTo>
                  <a:cubicBezTo>
                    <a:pt x="0" y="8643"/>
                    <a:pt x="8643" y="0"/>
                    <a:pt x="1930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3235AD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ECB5EFE0-E43F-4BF2-AFE6-C4A85981A239}"/>
                </a:ext>
              </a:extLst>
            </p:cNvPr>
            <p:cNvSpPr txBox="1"/>
            <p:nvPr/>
          </p:nvSpPr>
          <p:spPr>
            <a:xfrm>
              <a:off x="0" y="-95250"/>
              <a:ext cx="6422645" cy="2946580"/>
            </a:xfrm>
            <a:prstGeom prst="rect">
              <a:avLst/>
            </a:prstGeom>
          </p:spPr>
          <p:txBody>
            <a:bodyPr lIns="34562" tIns="34562" rIns="34562" bIns="34562" rtlCol="0" anchor="ctr"/>
            <a:lstStyle/>
            <a:p>
              <a:pPr algn="ctr">
                <a:lnSpc>
                  <a:spcPts val="2359"/>
                </a:lnSpc>
              </a:pPr>
              <a:endParaRPr/>
            </a:p>
          </p:txBody>
        </p:sp>
      </p:grpSp>
      <p:sp>
        <p:nvSpPr>
          <p:cNvPr id="23" name="TextBox 5">
            <a:extLst>
              <a:ext uri="{FF2B5EF4-FFF2-40B4-BE49-F238E27FC236}">
                <a16:creationId xmlns:a16="http://schemas.microsoft.com/office/drawing/2014/main" id="{56B2B02F-3266-47D2-B27E-A5E252FD7386}"/>
              </a:ext>
            </a:extLst>
          </p:cNvPr>
          <p:cNvSpPr txBox="1"/>
          <p:nvPr/>
        </p:nvSpPr>
        <p:spPr>
          <a:xfrm>
            <a:off x="1118677" y="957387"/>
            <a:ext cx="4686300" cy="500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2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PROCESS SUMMARY</a:t>
            </a:r>
            <a:endParaRPr lang="en-US" sz="32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6">
            <a:extLst>
              <a:ext uri="{FF2B5EF4-FFF2-40B4-BE49-F238E27FC236}">
                <a16:creationId xmlns:a16="http://schemas.microsoft.com/office/drawing/2014/main" id="{0D5D0CBD-314C-4D30-9398-08AA93BC8018}"/>
              </a:ext>
            </a:extLst>
          </p:cNvPr>
          <p:cNvSpPr txBox="1"/>
          <p:nvPr/>
        </p:nvSpPr>
        <p:spPr>
          <a:xfrm>
            <a:off x="1703182" y="1434612"/>
            <a:ext cx="4797251" cy="694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4.Prompt Engineering</a:t>
            </a:r>
          </a:p>
          <a:p>
            <a:pPr algn="l">
              <a:lnSpc>
                <a:spcPts val="2800"/>
              </a:lnSpc>
            </a:pP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5" name="Freeform 2">
            <a:extLst>
              <a:ext uri="{FF2B5EF4-FFF2-40B4-BE49-F238E27FC236}">
                <a16:creationId xmlns:a16="http://schemas.microsoft.com/office/drawing/2014/main" id="{2CC87E70-1F5D-44F0-BC06-33147B1A6579}"/>
              </a:ext>
            </a:extLst>
          </p:cNvPr>
          <p:cNvSpPr/>
          <p:nvPr/>
        </p:nvSpPr>
        <p:spPr>
          <a:xfrm>
            <a:off x="1151334" y="1504393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0" name="TextBox 13">
            <a:extLst>
              <a:ext uri="{FF2B5EF4-FFF2-40B4-BE49-F238E27FC236}">
                <a16:creationId xmlns:a16="http://schemas.microsoft.com/office/drawing/2014/main" id="{1558B421-8639-40B1-9599-CD9EEE10D4D3}"/>
              </a:ext>
            </a:extLst>
          </p:cNvPr>
          <p:cNvSpPr txBox="1"/>
          <p:nvPr/>
        </p:nvSpPr>
        <p:spPr>
          <a:xfrm>
            <a:off x="1151334" y="2770221"/>
            <a:ext cx="5645777" cy="654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2520"/>
              </a:lnSpc>
              <a:buFont typeface="Arial" panose="020B0604020202020204" pitchFamily="34" charset="0"/>
              <a:buChar char="•"/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Role-based, Few-Shot,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CoT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457200" indent="-457200" algn="l">
              <a:lnSpc>
                <a:spcPts val="252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94130A-C36B-4C1E-8E74-4EFAB6A971C3}"/>
              </a:ext>
            </a:extLst>
          </p:cNvPr>
          <p:cNvSpPr txBox="1"/>
          <p:nvPr/>
        </p:nvSpPr>
        <p:spPr>
          <a:xfrm>
            <a:off x="1703181" y="3554621"/>
            <a:ext cx="7364619" cy="30190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l">
              <a:lnSpc>
                <a:spcPts val="2520"/>
              </a:lnSpc>
              <a:spcBef>
                <a:spcPct val="0"/>
              </a:spcBef>
            </a:pPr>
            <a:r>
              <a:rPr lang="ko-KR" altLang="en-US" sz="2000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추천과정</a:t>
            </a:r>
            <a:endParaRPr lang="en-US" altLang="ko-KR" sz="2000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lvl="0" algn="l">
              <a:lnSpc>
                <a:spcPts val="2520"/>
              </a:lnSpc>
              <a:spcBef>
                <a:spcPct val="0"/>
              </a:spcBef>
            </a:pP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단계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고객분석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: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고객 요구사항 우선순위 파악 </a:t>
            </a:r>
            <a:endParaRPr lang="en-US" altLang="ko-KR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단계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 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조건 매칭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: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적합한 매트리스 타입 결정</a:t>
            </a: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단계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제품검색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: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데이터베이스에서 적합한  제품 검색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상위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단계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 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점수 계산 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: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각 제품의 적합도 점수 산출</a:t>
            </a: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5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단계 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상위 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 제품을 이유와 함께 제시</a:t>
            </a:r>
            <a:endParaRPr lang="en-US" altLang="ko-KR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endParaRPr lang="en-US" sz="18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4344CA5-39D4-4C5A-B713-FA34775BA8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3288" y="2542006"/>
            <a:ext cx="6007409" cy="6617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C5390C5A-4BBD-4088-93B3-63ED255968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7670" y="7140537"/>
            <a:ext cx="8026388" cy="10856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3" name="Freeform 33">
            <a:extLst>
              <a:ext uri="{FF2B5EF4-FFF2-40B4-BE49-F238E27FC236}">
                <a16:creationId xmlns:a16="http://schemas.microsoft.com/office/drawing/2014/main" id="{9EE45309-39BA-4A89-9B28-B78F54C0270A}"/>
              </a:ext>
            </a:extLst>
          </p:cNvPr>
          <p:cNvSpPr/>
          <p:nvPr/>
        </p:nvSpPr>
        <p:spPr>
          <a:xfrm>
            <a:off x="968084" y="2621285"/>
            <a:ext cx="735097" cy="658914"/>
          </a:xfrm>
          <a:custGeom>
            <a:avLst/>
            <a:gdLst/>
            <a:ahLst/>
            <a:cxnLst/>
            <a:rect l="l" t="t" r="r" b="b"/>
            <a:pathLst>
              <a:path w="980129" h="878552">
                <a:moveTo>
                  <a:pt x="0" y="0"/>
                </a:moveTo>
                <a:lnTo>
                  <a:pt x="980129" y="0"/>
                </a:lnTo>
                <a:lnTo>
                  <a:pt x="980129" y="878553"/>
                </a:lnTo>
                <a:lnTo>
                  <a:pt x="0" y="87855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1530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AA69B46-3C24-4D5D-AC00-34B96EE9B849}"/>
              </a:ext>
            </a:extLst>
          </p:cNvPr>
          <p:cNvGrpSpPr/>
          <p:nvPr/>
        </p:nvGrpSpPr>
        <p:grpSpPr>
          <a:xfrm>
            <a:off x="775464" y="699897"/>
            <a:ext cx="7969172" cy="4772406"/>
            <a:chOff x="0" y="0"/>
            <a:chExt cx="1021293" cy="611610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127BA1F1-56F5-48CE-BE93-D3B7F6D3D492}"/>
                </a:ext>
              </a:extLst>
            </p:cNvPr>
            <p:cNvSpPr/>
            <p:nvPr/>
          </p:nvSpPr>
          <p:spPr>
            <a:xfrm>
              <a:off x="0" y="0"/>
              <a:ext cx="1011122" cy="611610"/>
            </a:xfrm>
            <a:custGeom>
              <a:avLst/>
              <a:gdLst/>
              <a:ahLst/>
              <a:cxnLst/>
              <a:rect l="l" t="t" r="r" b="b"/>
              <a:pathLst>
                <a:path w="1011122" h="611610">
                  <a:moveTo>
                    <a:pt x="771462" y="0"/>
                  </a:moveTo>
                  <a:lnTo>
                    <a:pt x="46631" y="0"/>
                  </a:lnTo>
                  <a:cubicBezTo>
                    <a:pt x="34264" y="0"/>
                    <a:pt x="22403" y="4913"/>
                    <a:pt x="13658" y="13658"/>
                  </a:cubicBezTo>
                  <a:cubicBezTo>
                    <a:pt x="4913" y="22403"/>
                    <a:pt x="0" y="34264"/>
                    <a:pt x="0" y="46631"/>
                  </a:cubicBezTo>
                  <a:lnTo>
                    <a:pt x="0" y="564979"/>
                  </a:lnTo>
                  <a:cubicBezTo>
                    <a:pt x="0" y="577346"/>
                    <a:pt x="4913" y="589207"/>
                    <a:pt x="13658" y="597952"/>
                  </a:cubicBezTo>
                  <a:cubicBezTo>
                    <a:pt x="22403" y="606697"/>
                    <a:pt x="34264" y="611610"/>
                    <a:pt x="46631" y="611610"/>
                  </a:cubicBezTo>
                  <a:lnTo>
                    <a:pt x="771462" y="611610"/>
                  </a:lnTo>
                  <a:cubicBezTo>
                    <a:pt x="800588" y="611610"/>
                    <a:pt x="827781" y="597030"/>
                    <a:pt x="843901" y="572771"/>
                  </a:cubicBezTo>
                  <a:lnTo>
                    <a:pt x="995486" y="344644"/>
                  </a:lnTo>
                  <a:cubicBezTo>
                    <a:pt x="1011122" y="321112"/>
                    <a:pt x="1011122" y="290498"/>
                    <a:pt x="995486" y="266966"/>
                  </a:cubicBezTo>
                  <a:lnTo>
                    <a:pt x="843901" y="38839"/>
                  </a:lnTo>
                  <a:cubicBezTo>
                    <a:pt x="827781" y="14580"/>
                    <a:pt x="800588" y="0"/>
                    <a:pt x="771462" y="0"/>
                  </a:cubicBezTo>
                  <a:close/>
                </a:path>
              </a:pathLst>
            </a:custGeom>
            <a:solidFill>
              <a:srgbClr val="FEEBEB"/>
            </a:solidFill>
            <a:ln w="19050" cap="rnd">
              <a:solidFill>
                <a:srgbClr val="3235AD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1B84FC76-1DA4-439B-B9F7-BC7BCEC0060D}"/>
                </a:ext>
              </a:extLst>
            </p:cNvPr>
            <p:cNvSpPr txBox="1"/>
            <p:nvPr/>
          </p:nvSpPr>
          <p:spPr>
            <a:xfrm>
              <a:off x="0" y="-95250"/>
              <a:ext cx="906993" cy="7068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9">
            <a:extLst>
              <a:ext uri="{FF2B5EF4-FFF2-40B4-BE49-F238E27FC236}">
                <a16:creationId xmlns:a16="http://schemas.microsoft.com/office/drawing/2014/main" id="{B07EE470-A0B4-481D-9EAC-01C8D9C5C6CE}"/>
              </a:ext>
            </a:extLst>
          </p:cNvPr>
          <p:cNvGrpSpPr/>
          <p:nvPr/>
        </p:nvGrpSpPr>
        <p:grpSpPr>
          <a:xfrm rot="-10800000">
            <a:off x="521814" y="2036593"/>
            <a:ext cx="17244371" cy="7655631"/>
            <a:chOff x="0" y="0"/>
            <a:chExt cx="6422645" cy="2851330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A2BFDAED-12E2-491A-B3AF-C47D5884F654}"/>
                </a:ext>
              </a:extLst>
            </p:cNvPr>
            <p:cNvSpPr/>
            <p:nvPr/>
          </p:nvSpPr>
          <p:spPr>
            <a:xfrm>
              <a:off x="0" y="0"/>
              <a:ext cx="6422644" cy="2851330"/>
            </a:xfrm>
            <a:custGeom>
              <a:avLst/>
              <a:gdLst/>
              <a:ahLst/>
              <a:cxnLst/>
              <a:rect l="l" t="t" r="r" b="b"/>
              <a:pathLst>
                <a:path w="6422644" h="2851330">
                  <a:moveTo>
                    <a:pt x="19305" y="0"/>
                  </a:moveTo>
                  <a:lnTo>
                    <a:pt x="6403339" y="0"/>
                  </a:lnTo>
                  <a:cubicBezTo>
                    <a:pt x="6414001" y="0"/>
                    <a:pt x="6422644" y="8643"/>
                    <a:pt x="6422644" y="19305"/>
                  </a:cubicBezTo>
                  <a:lnTo>
                    <a:pt x="6422644" y="2832025"/>
                  </a:lnTo>
                  <a:cubicBezTo>
                    <a:pt x="6422644" y="2842687"/>
                    <a:pt x="6414001" y="2851330"/>
                    <a:pt x="6403339" y="2851330"/>
                  </a:cubicBezTo>
                  <a:lnTo>
                    <a:pt x="19305" y="2851330"/>
                  </a:lnTo>
                  <a:cubicBezTo>
                    <a:pt x="8643" y="2851330"/>
                    <a:pt x="0" y="2842687"/>
                    <a:pt x="0" y="2832025"/>
                  </a:cubicBezTo>
                  <a:lnTo>
                    <a:pt x="0" y="19305"/>
                  </a:lnTo>
                  <a:cubicBezTo>
                    <a:pt x="0" y="8643"/>
                    <a:pt x="8643" y="0"/>
                    <a:pt x="1930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3235AD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ECB5EFE0-E43F-4BF2-AFE6-C4A85981A239}"/>
                </a:ext>
              </a:extLst>
            </p:cNvPr>
            <p:cNvSpPr txBox="1"/>
            <p:nvPr/>
          </p:nvSpPr>
          <p:spPr>
            <a:xfrm>
              <a:off x="0" y="-95250"/>
              <a:ext cx="6422645" cy="2946580"/>
            </a:xfrm>
            <a:prstGeom prst="rect">
              <a:avLst/>
            </a:prstGeom>
          </p:spPr>
          <p:txBody>
            <a:bodyPr lIns="34562" tIns="34562" rIns="34562" bIns="34562" rtlCol="0" anchor="ctr"/>
            <a:lstStyle/>
            <a:p>
              <a:pPr algn="ctr">
                <a:lnSpc>
                  <a:spcPts val="2359"/>
                </a:lnSpc>
              </a:pPr>
              <a:endParaRPr/>
            </a:p>
          </p:txBody>
        </p:sp>
      </p:grpSp>
      <p:sp>
        <p:nvSpPr>
          <p:cNvPr id="23" name="TextBox 5">
            <a:extLst>
              <a:ext uri="{FF2B5EF4-FFF2-40B4-BE49-F238E27FC236}">
                <a16:creationId xmlns:a16="http://schemas.microsoft.com/office/drawing/2014/main" id="{56B2B02F-3266-47D2-B27E-A5E252FD7386}"/>
              </a:ext>
            </a:extLst>
          </p:cNvPr>
          <p:cNvSpPr txBox="1"/>
          <p:nvPr/>
        </p:nvSpPr>
        <p:spPr>
          <a:xfrm>
            <a:off x="1118677" y="957387"/>
            <a:ext cx="4686300" cy="500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2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PROCESS SUMMARY</a:t>
            </a:r>
            <a:endParaRPr lang="en-US" sz="32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6">
            <a:extLst>
              <a:ext uri="{FF2B5EF4-FFF2-40B4-BE49-F238E27FC236}">
                <a16:creationId xmlns:a16="http://schemas.microsoft.com/office/drawing/2014/main" id="{0D5D0CBD-314C-4D30-9398-08AA93BC8018}"/>
              </a:ext>
            </a:extLst>
          </p:cNvPr>
          <p:cNvSpPr txBox="1"/>
          <p:nvPr/>
        </p:nvSpPr>
        <p:spPr>
          <a:xfrm>
            <a:off x="1703182" y="1434612"/>
            <a:ext cx="4797251" cy="335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5.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통합테스트</a:t>
            </a:r>
          </a:p>
        </p:txBody>
      </p:sp>
      <p:sp>
        <p:nvSpPr>
          <p:cNvPr id="25" name="Freeform 2">
            <a:extLst>
              <a:ext uri="{FF2B5EF4-FFF2-40B4-BE49-F238E27FC236}">
                <a16:creationId xmlns:a16="http://schemas.microsoft.com/office/drawing/2014/main" id="{2CC87E70-1F5D-44F0-BC06-33147B1A6579}"/>
              </a:ext>
            </a:extLst>
          </p:cNvPr>
          <p:cNvSpPr/>
          <p:nvPr/>
        </p:nvSpPr>
        <p:spPr>
          <a:xfrm>
            <a:off x="1151334" y="1504393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13">
            <a:extLst>
              <a:ext uri="{FF2B5EF4-FFF2-40B4-BE49-F238E27FC236}">
                <a16:creationId xmlns:a16="http://schemas.microsoft.com/office/drawing/2014/main" id="{0BD69C76-7DCD-6FFF-E78B-9F290A43EFCA}"/>
              </a:ext>
            </a:extLst>
          </p:cNvPr>
          <p:cNvSpPr txBox="1"/>
          <p:nvPr/>
        </p:nvSpPr>
        <p:spPr>
          <a:xfrm>
            <a:off x="1151334" y="2584282"/>
            <a:ext cx="7206668" cy="654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2520"/>
              </a:lnSpc>
              <a:buFont typeface="Arial" panose="020B0604020202020204" pitchFamily="34" charset="0"/>
              <a:buChar char="•"/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AI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Agent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상태확인 및 </a:t>
            </a: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ReAct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패턴 테스트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457200" indent="-457200" algn="l">
              <a:lnSpc>
                <a:spcPts val="252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6" name="Freeform 33">
            <a:extLst>
              <a:ext uri="{FF2B5EF4-FFF2-40B4-BE49-F238E27FC236}">
                <a16:creationId xmlns:a16="http://schemas.microsoft.com/office/drawing/2014/main" id="{461DD0E0-9270-AFB5-5475-187526A6E655}"/>
              </a:ext>
            </a:extLst>
          </p:cNvPr>
          <p:cNvSpPr/>
          <p:nvPr/>
        </p:nvSpPr>
        <p:spPr>
          <a:xfrm>
            <a:off x="968084" y="2427186"/>
            <a:ext cx="735097" cy="658914"/>
          </a:xfrm>
          <a:custGeom>
            <a:avLst/>
            <a:gdLst/>
            <a:ahLst/>
            <a:cxnLst/>
            <a:rect l="l" t="t" r="r" b="b"/>
            <a:pathLst>
              <a:path w="980129" h="878552">
                <a:moveTo>
                  <a:pt x="0" y="0"/>
                </a:moveTo>
                <a:lnTo>
                  <a:pt x="980129" y="0"/>
                </a:lnTo>
                <a:lnTo>
                  <a:pt x="980129" y="878553"/>
                </a:lnTo>
                <a:lnTo>
                  <a:pt x="0" y="8785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DB8BC43-6F4B-CBEF-5FFA-2954EA23FC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82125" y="3207657"/>
            <a:ext cx="7534275" cy="58674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859BCDD-8957-9419-42AF-76D5F60DA3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2270" y="3274355"/>
            <a:ext cx="7181850" cy="580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438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66800" y="1698012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66800" y="975074"/>
            <a:ext cx="3498279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시연 바로가기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662749" y="1616980"/>
            <a:ext cx="5728651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Github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주소로 연동하여 프롬프트 화면 띄우기  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7">
            <a:extLst>
              <a:ext uri="{FF2B5EF4-FFF2-40B4-BE49-F238E27FC236}">
                <a16:creationId xmlns:a16="http://schemas.microsoft.com/office/drawing/2014/main" id="{74E5DC19-0DF9-48AC-8A22-8D143DC59FAA}"/>
              </a:ext>
            </a:extLst>
          </p:cNvPr>
          <p:cNvSpPr txBox="1"/>
          <p:nvPr/>
        </p:nvSpPr>
        <p:spPr>
          <a:xfrm>
            <a:off x="1077686" y="2857500"/>
            <a:ext cx="8883607" cy="50038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예상시나리오 </a:t>
            </a:r>
            <a:endParaRPr lang="en-US" altLang="ko-KR" sz="32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l">
              <a:lnSpc>
                <a:spcPts val="2800"/>
              </a:lnSpc>
            </a:pPr>
            <a:r>
              <a:rPr lang="en-US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algn="l">
              <a:lnSpc>
                <a:spcPts val="2800"/>
              </a:lnSpc>
            </a:pPr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Q1)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난 이번에 자취를 </a:t>
            </a:r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하게됐어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 </a:t>
            </a:r>
            <a:r>
              <a:rPr lang="ko-KR" altLang="en-US" sz="2000" b="1" dirty="0">
                <a:solidFill>
                  <a:srgbClr val="000000"/>
                </a:solidFill>
                <a:highlight>
                  <a:srgbClr val="FFFF00"/>
                </a:highlight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원룸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에서 </a:t>
            </a:r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사용할만한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매트리스를 </a:t>
            </a:r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추천해줄래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?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너무 </a:t>
            </a:r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비싼건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부담스러워서 </a:t>
            </a:r>
            <a:r>
              <a:rPr lang="ko-KR" altLang="en-US" sz="2000" b="1" dirty="0">
                <a:solidFill>
                  <a:srgbClr val="000000"/>
                </a:solidFill>
                <a:highlight>
                  <a:srgbClr val="FFFF00"/>
                </a:highlight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가격은 </a:t>
            </a:r>
            <a:r>
              <a:rPr lang="en-US" altLang="ko-KR" sz="2000" b="1" dirty="0">
                <a:solidFill>
                  <a:srgbClr val="000000"/>
                </a:solidFill>
                <a:highlight>
                  <a:srgbClr val="FFFF00"/>
                </a:highlight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10</a:t>
            </a:r>
            <a:r>
              <a:rPr lang="ko-KR" altLang="en-US" sz="2000" b="1" dirty="0">
                <a:solidFill>
                  <a:srgbClr val="000000"/>
                </a:solidFill>
                <a:highlight>
                  <a:srgbClr val="FFFF00"/>
                </a:highlight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만원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대가 적정하다고 생각해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 </a:t>
            </a:r>
            <a:r>
              <a:rPr lang="ko-KR" altLang="en-US" sz="2000" b="1" dirty="0">
                <a:solidFill>
                  <a:srgbClr val="000000"/>
                </a:solidFill>
                <a:highlight>
                  <a:srgbClr val="FFFF00"/>
                </a:highlight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바닥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에서 깔고 생활할거라 좀 </a:t>
            </a:r>
            <a:r>
              <a:rPr lang="ko-KR" altLang="en-US" sz="2000" b="1" dirty="0">
                <a:solidFill>
                  <a:srgbClr val="000000"/>
                </a:solidFill>
                <a:highlight>
                  <a:srgbClr val="FFFF00"/>
                </a:highlight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단단한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거였으면 </a:t>
            </a:r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좋겠어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 </a:t>
            </a:r>
          </a:p>
          <a:p>
            <a:pPr algn="l">
              <a:lnSpc>
                <a:spcPts val="2800"/>
              </a:lnSpc>
            </a:pP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l">
              <a:lnSpc>
                <a:spcPts val="2800"/>
              </a:lnSpc>
            </a:pP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l">
              <a:lnSpc>
                <a:spcPts val="2800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Q2)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요새 </a:t>
            </a:r>
            <a:r>
              <a:rPr lang="ko-KR" altLang="en-US" sz="2000" b="1" dirty="0">
                <a:solidFill>
                  <a:srgbClr val="000000"/>
                </a:solidFill>
                <a:highlight>
                  <a:srgbClr val="FFFF00"/>
                </a:highlight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허리가 너무 아픈데</a:t>
            </a:r>
            <a:r>
              <a:rPr lang="en-US" altLang="ko-KR" sz="2000" b="1" dirty="0">
                <a:solidFill>
                  <a:srgbClr val="000000"/>
                </a:solidFill>
                <a:highlight>
                  <a:srgbClr val="FFFF00"/>
                </a:highlight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매트리스가 </a:t>
            </a:r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오래되서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바꿔야 할거 같아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  </a:t>
            </a:r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허리아픈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사람들이 쓸 만한 좋은 매트리스가 있을까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?</a:t>
            </a:r>
          </a:p>
          <a:p>
            <a:pPr algn="l">
              <a:lnSpc>
                <a:spcPts val="2800"/>
              </a:lnSpc>
            </a:pPr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나는 너무 </a:t>
            </a:r>
            <a:r>
              <a:rPr lang="ko-KR" altLang="en-US" sz="2000" b="1" dirty="0">
                <a:solidFill>
                  <a:srgbClr val="000000"/>
                </a:solidFill>
                <a:highlight>
                  <a:srgbClr val="FFFF00"/>
                </a:highlight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딱딱한 매트리스는 싫어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 </a:t>
            </a:r>
          </a:p>
          <a:p>
            <a:pPr algn="l">
              <a:lnSpc>
                <a:spcPts val="2800"/>
              </a:lnSpc>
            </a:pP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l">
              <a:lnSpc>
                <a:spcPts val="2800"/>
              </a:lnSpc>
            </a:pP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l">
              <a:lnSpc>
                <a:spcPts val="2800"/>
              </a:lnSpc>
            </a:pPr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Q3)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결혼을 곧 앞둔 예비 부부야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부부가 함께 사용할 만한 큰 매트리스를 </a:t>
            </a:r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추천해줄래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? </a:t>
            </a:r>
            <a:r>
              <a:rPr lang="ko-KR" altLang="en-US" sz="2000" b="1" dirty="0">
                <a:solidFill>
                  <a:srgbClr val="000000"/>
                </a:solidFill>
                <a:highlight>
                  <a:srgbClr val="FFFF00"/>
                </a:highlight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킹이나 퀸 사이즈였으면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좋겠고 이왕이면 </a:t>
            </a:r>
            <a:r>
              <a:rPr lang="ko-KR" altLang="en-US" sz="2000" b="1" dirty="0">
                <a:solidFill>
                  <a:srgbClr val="000000"/>
                </a:solidFill>
                <a:highlight>
                  <a:srgbClr val="FFFF00"/>
                </a:highlight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프리미엄 브랜드 상품 </a:t>
            </a:r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이였으면해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C745681-96A9-4C64-9B96-0F6A8907E9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0" y="2171700"/>
            <a:ext cx="6979009" cy="67821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1" name="TextBox 15">
            <a:extLst>
              <a:ext uri="{FF2B5EF4-FFF2-40B4-BE49-F238E27FC236}">
                <a16:creationId xmlns:a16="http://schemas.microsoft.com/office/drawing/2014/main" id="{8C874E7D-D265-4BB6-BA3A-5D0233034F63}"/>
              </a:ext>
            </a:extLst>
          </p:cNvPr>
          <p:cNvSpPr txBox="1"/>
          <p:nvPr/>
        </p:nvSpPr>
        <p:spPr>
          <a:xfrm>
            <a:off x="10646229" y="1595142"/>
            <a:ext cx="6653723" cy="3003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>
                <a:latin typeface="Source Han Sans KR" panose="020B0600000101010101" charset="-127"/>
                <a:ea typeface="Source Han Sans KR" panose="020B0600000101010101" charset="-127"/>
              </a:rPr>
              <a:t>구현 예시화면</a:t>
            </a:r>
            <a:endParaRPr lang="en-US" sz="18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654086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6513729" y="6769242"/>
            <a:ext cx="1646390" cy="1400929"/>
          </a:xfrm>
          <a:custGeom>
            <a:avLst/>
            <a:gdLst/>
            <a:ahLst/>
            <a:cxnLst/>
            <a:rect l="l" t="t" r="r" b="b"/>
            <a:pathLst>
              <a:path w="1646390" h="1400929">
                <a:moveTo>
                  <a:pt x="0" y="0"/>
                </a:moveTo>
                <a:lnTo>
                  <a:pt x="1646391" y="0"/>
                </a:lnTo>
                <a:lnTo>
                  <a:pt x="1646391" y="1400929"/>
                </a:lnTo>
                <a:lnTo>
                  <a:pt x="0" y="14009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14948827" y="6851295"/>
            <a:ext cx="1575687" cy="1400929"/>
          </a:xfrm>
          <a:custGeom>
            <a:avLst/>
            <a:gdLst/>
            <a:ahLst/>
            <a:cxnLst/>
            <a:rect l="l" t="t" r="r" b="b"/>
            <a:pathLst>
              <a:path w="1575687" h="1400929">
                <a:moveTo>
                  <a:pt x="0" y="0"/>
                </a:moveTo>
                <a:lnTo>
                  <a:pt x="1575687" y="0"/>
                </a:lnTo>
                <a:lnTo>
                  <a:pt x="1575687" y="1400928"/>
                </a:lnTo>
                <a:lnTo>
                  <a:pt x="0" y="14009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>
            <a:off x="6391270" y="3967695"/>
            <a:ext cx="1371600" cy="1687525"/>
          </a:xfrm>
          <a:custGeom>
            <a:avLst/>
            <a:gdLst/>
            <a:ahLst/>
            <a:cxnLst/>
            <a:rect l="l" t="t" r="r" b="b"/>
            <a:pathLst>
              <a:path w="1132389" h="1400929">
                <a:moveTo>
                  <a:pt x="0" y="0"/>
                </a:moveTo>
                <a:lnTo>
                  <a:pt x="1132388" y="0"/>
                </a:lnTo>
                <a:lnTo>
                  <a:pt x="1132388" y="1400929"/>
                </a:lnTo>
                <a:lnTo>
                  <a:pt x="0" y="14009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AutoShape 6"/>
          <p:cNvSpPr/>
          <p:nvPr/>
        </p:nvSpPr>
        <p:spPr>
          <a:xfrm>
            <a:off x="827427" y="2830304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962025"/>
            <a:ext cx="445294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한계점</a:t>
            </a:r>
            <a:r>
              <a:rPr 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및 </a:t>
            </a:r>
            <a:r>
              <a:rPr lang="ko-KR" altLang="en-US" sz="3000" b="1" u="none" strike="noStrike" dirty="0" err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느낀점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38074" y="4513674"/>
            <a:ext cx="4316412" cy="1262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l">
              <a:lnSpc>
                <a:spcPts val="2520"/>
              </a:lnSpc>
              <a:buFontTx/>
              <a:buChar char="-"/>
            </a:pPr>
            <a:r>
              <a:rPr lang="ko-KR" altLang="en-US" dirty="0" err="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이커머스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네이버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dirty="0" err="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쿠팡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 API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제약사항 존재 </a:t>
            </a:r>
            <a:endParaRPr lang="en-US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indent="-285750" algn="l">
              <a:lnSpc>
                <a:spcPts val="2520"/>
              </a:lnSpc>
              <a:buFontTx/>
              <a:buChar char="-"/>
            </a:pP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‘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상품후기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’ </a:t>
            </a:r>
            <a:r>
              <a:rPr lang="ko-KR" altLang="en-US" dirty="0" err="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크롤링으로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데이터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수집하려 하였으나 어려워 실제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데이터를 사용하지 못한 아쉬움  </a:t>
            </a:r>
            <a:endParaRPr lang="en-US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806813" y="3947285"/>
            <a:ext cx="2896714" cy="3070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API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연동 및 </a:t>
            </a:r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크롤링의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한계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157776" y="4482316"/>
            <a:ext cx="3553420" cy="1262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자연어처리 수업에서 학습한 기술들이 실제 추천 시스템 설계에 직접적으로 사용되며→ 추상적 개념이 아닌 ‘작동하는 </a:t>
            </a:r>
            <a:r>
              <a:rPr lang="ko-KR" altLang="en-US" sz="1800" dirty="0" err="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시스템’으로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1800" dirty="0" err="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체화됨</a:t>
            </a:r>
            <a:endParaRPr lang="en-US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190432" y="3800769"/>
            <a:ext cx="3251555" cy="3070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이론에 대한 이해도 상승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752599" y="7307344"/>
            <a:ext cx="3886201" cy="15815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제품 설명 및 사용자 후기가 짧거나</a:t>
            </a:r>
            <a:endParaRPr lang="en-US" altLang="ko-KR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</a:pP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누락되어 추천사유 생성에 한계</a:t>
            </a:r>
            <a:endParaRPr lang="en-US" sz="18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-  </a:t>
            </a:r>
            <a:r>
              <a:rPr lang="ko-KR" altLang="en-US" sz="1800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자연어로 입력되는 사용자 요구가 너무 </a:t>
            </a:r>
            <a:endParaRPr lang="en-US" altLang="ko-KR" sz="18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</a:pP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  </a:t>
            </a:r>
            <a:r>
              <a:rPr lang="ko-KR" altLang="en-US" sz="1800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다양하여 </a:t>
            </a:r>
            <a:r>
              <a:rPr lang="ko-KR" altLang="en-US" dirty="0">
                <a:latin typeface="Source Han Sans KR" panose="020B0600000101010101" charset="-127"/>
                <a:ea typeface="Source Han Sans KR" panose="020B0600000101010101" charset="-127"/>
              </a:rPr>
              <a:t>완전한 조건 추출 및 검색   </a:t>
            </a:r>
            <a:endParaRPr lang="en-US" altLang="ko-KR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l">
              <a:lnSpc>
                <a:spcPts val="2520"/>
              </a:lnSpc>
            </a:pPr>
            <a:r>
              <a:rPr lang="en-US" altLang="ko-KR" dirty="0">
                <a:latin typeface="Source Han Sans KR" panose="020B0600000101010101" charset="-127"/>
                <a:ea typeface="Source Han Sans KR" panose="020B0600000101010101" charset="-127"/>
              </a:rPr>
              <a:t>  </a:t>
            </a:r>
            <a:r>
              <a:rPr lang="ko-KR" altLang="en-US" dirty="0">
                <a:latin typeface="Source Han Sans KR" panose="020B0600000101010101" charset="-127"/>
                <a:ea typeface="Source Han Sans KR" panose="020B0600000101010101" charset="-127"/>
              </a:rPr>
              <a:t>매칭에 한계</a:t>
            </a:r>
            <a:endParaRPr lang="en-US" sz="18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902618" y="6752913"/>
            <a:ext cx="3888581" cy="3070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데이터셋의 품질 및 확장성 부족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0157776" y="7307344"/>
            <a:ext cx="3786824" cy="941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향후에는 패션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가전제품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생활용품 등 다양한 카테고리로 확장 범용적인 쇼핑 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AI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에이전트로 발전시키고 싶은 목표</a:t>
            </a:r>
            <a:endParaRPr lang="en-US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245233" y="6748301"/>
            <a:ext cx="3196754" cy="3070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쇼핑 도메인 확장 가능성 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7" name="Freeform 28">
            <a:extLst>
              <a:ext uri="{FF2B5EF4-FFF2-40B4-BE49-F238E27FC236}">
                <a16:creationId xmlns:a16="http://schemas.microsoft.com/office/drawing/2014/main" id="{3AA3D2F4-6B5A-4B7E-831E-672B845D1928}"/>
              </a:ext>
            </a:extLst>
          </p:cNvPr>
          <p:cNvSpPr/>
          <p:nvPr/>
        </p:nvSpPr>
        <p:spPr>
          <a:xfrm>
            <a:off x="14135101" y="3785508"/>
            <a:ext cx="2346086" cy="2028531"/>
          </a:xfrm>
          <a:custGeom>
            <a:avLst/>
            <a:gdLst/>
            <a:ahLst/>
            <a:cxnLst/>
            <a:rect l="l" t="t" r="r" b="b"/>
            <a:pathLst>
              <a:path w="5906891" h="4114800">
                <a:moveTo>
                  <a:pt x="0" y="0"/>
                </a:moveTo>
                <a:lnTo>
                  <a:pt x="5906891" y="0"/>
                </a:lnTo>
                <a:lnTo>
                  <a:pt x="590689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69C0C7F9-1CE7-405B-B518-17934C25CBEA}"/>
              </a:ext>
            </a:extLst>
          </p:cNvPr>
          <p:cNvSpPr/>
          <p:nvPr/>
        </p:nvSpPr>
        <p:spPr>
          <a:xfrm>
            <a:off x="2133600" y="2609001"/>
            <a:ext cx="3086100" cy="565499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1E6B0FE8-585B-4E98-9090-33C181A3E50E}"/>
              </a:ext>
            </a:extLst>
          </p:cNvPr>
          <p:cNvSpPr txBox="1"/>
          <p:nvPr/>
        </p:nvSpPr>
        <p:spPr>
          <a:xfrm>
            <a:off x="2455616" y="2727560"/>
            <a:ext cx="2280568" cy="335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b="1" dirty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한계점</a:t>
            </a:r>
            <a:endParaRPr lang="en-US" sz="20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D3D91DBE-06E0-4FBF-9E73-F2AB38933475}"/>
              </a:ext>
            </a:extLst>
          </p:cNvPr>
          <p:cNvSpPr/>
          <p:nvPr/>
        </p:nvSpPr>
        <p:spPr>
          <a:xfrm>
            <a:off x="9829743" y="2547554"/>
            <a:ext cx="3086100" cy="565499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6784C056-76FA-433D-A153-1FE0DC13769E}"/>
              </a:ext>
            </a:extLst>
          </p:cNvPr>
          <p:cNvSpPr txBox="1"/>
          <p:nvPr/>
        </p:nvSpPr>
        <p:spPr>
          <a:xfrm>
            <a:off x="10089031" y="2662372"/>
            <a:ext cx="2280568" cy="335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b="1" dirty="0" err="1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느낀점</a:t>
            </a:r>
            <a:endParaRPr lang="en-US" sz="20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720142" y="5174208"/>
            <a:ext cx="5756400" cy="1274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81"/>
              </a:lnSpc>
              <a:spcBef>
                <a:spcPct val="0"/>
              </a:spcBef>
            </a:pPr>
            <a:r>
              <a:rPr lang="en-US" sz="7486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  <p:sp>
        <p:nvSpPr>
          <p:cNvPr id="3" name="Freeform 17">
            <a:extLst>
              <a:ext uri="{FF2B5EF4-FFF2-40B4-BE49-F238E27FC236}">
                <a16:creationId xmlns:a16="http://schemas.microsoft.com/office/drawing/2014/main" id="{AC445A53-CE9B-4C9A-A191-67E446E4975C}"/>
              </a:ext>
            </a:extLst>
          </p:cNvPr>
          <p:cNvSpPr/>
          <p:nvPr/>
        </p:nvSpPr>
        <p:spPr>
          <a:xfrm rot="20901185">
            <a:off x="9149506" y="456363"/>
            <a:ext cx="5266640" cy="8895640"/>
          </a:xfrm>
          <a:custGeom>
            <a:avLst/>
            <a:gdLst/>
            <a:ahLst/>
            <a:cxnLst/>
            <a:rect l="l" t="t" r="r" b="b"/>
            <a:pathLst>
              <a:path w="7080178" h="11606849">
                <a:moveTo>
                  <a:pt x="0" y="0"/>
                </a:moveTo>
                <a:lnTo>
                  <a:pt x="7080177" y="0"/>
                </a:lnTo>
                <a:lnTo>
                  <a:pt x="7080177" y="11606849"/>
                </a:lnTo>
                <a:lnTo>
                  <a:pt x="0" y="116068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alphaModFix amt="88000"/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7241" y="-4197741"/>
            <a:ext cx="18682483" cy="18682483"/>
          </a:xfrm>
          <a:custGeom>
            <a:avLst/>
            <a:gdLst/>
            <a:ahLst/>
            <a:cxnLst/>
            <a:rect l="l" t="t" r="r" b="b"/>
            <a:pathLst>
              <a:path w="18682483" h="18682483">
                <a:moveTo>
                  <a:pt x="0" y="0"/>
                </a:moveTo>
                <a:lnTo>
                  <a:pt x="18682482" y="0"/>
                </a:lnTo>
                <a:lnTo>
                  <a:pt x="18682482" y="18682482"/>
                </a:lnTo>
                <a:lnTo>
                  <a:pt x="0" y="186824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633775" y="2435420"/>
            <a:ext cx="13645760" cy="1364576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1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1260282"/>
            <a:ext cx="692146" cy="499011"/>
          </a:xfrm>
          <a:custGeom>
            <a:avLst/>
            <a:gdLst/>
            <a:ahLst/>
            <a:cxnLst/>
            <a:rect l="l" t="t" r="r" b="b"/>
            <a:pathLst>
              <a:path w="692146" h="499011">
                <a:moveTo>
                  <a:pt x="0" y="0"/>
                </a:moveTo>
                <a:lnTo>
                  <a:pt x="692146" y="0"/>
                </a:lnTo>
                <a:lnTo>
                  <a:pt x="692146" y="499011"/>
                </a:lnTo>
                <a:lnTo>
                  <a:pt x="0" y="4990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11101796" y="4290364"/>
            <a:ext cx="6157504" cy="3381030"/>
          </a:xfrm>
          <a:custGeom>
            <a:avLst/>
            <a:gdLst/>
            <a:ahLst/>
            <a:cxnLst/>
            <a:rect l="l" t="t" r="r" b="b"/>
            <a:pathLst>
              <a:path w="6157504" h="3381030">
                <a:moveTo>
                  <a:pt x="0" y="0"/>
                </a:moveTo>
                <a:lnTo>
                  <a:pt x="6157504" y="0"/>
                </a:lnTo>
                <a:lnTo>
                  <a:pt x="6157504" y="3381030"/>
                </a:lnTo>
                <a:lnTo>
                  <a:pt x="0" y="33810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/>
          <p:cNvSpPr/>
          <p:nvPr/>
        </p:nvSpPr>
        <p:spPr>
          <a:xfrm>
            <a:off x="9339710" y="1236351"/>
            <a:ext cx="2222020" cy="763567"/>
          </a:xfrm>
          <a:custGeom>
            <a:avLst/>
            <a:gdLst/>
            <a:ahLst/>
            <a:cxnLst/>
            <a:rect l="l" t="t" r="r" b="b"/>
            <a:pathLst>
              <a:path w="2222020" h="763567">
                <a:moveTo>
                  <a:pt x="0" y="0"/>
                </a:moveTo>
                <a:lnTo>
                  <a:pt x="2222020" y="0"/>
                </a:lnTo>
                <a:lnTo>
                  <a:pt x="2222020" y="763567"/>
                </a:lnTo>
                <a:lnTo>
                  <a:pt x="0" y="76356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9" name="Freeform 19"/>
          <p:cNvSpPr/>
          <p:nvPr/>
        </p:nvSpPr>
        <p:spPr>
          <a:xfrm flipH="1">
            <a:off x="10744200" y="1510928"/>
            <a:ext cx="2222020" cy="763567"/>
          </a:xfrm>
          <a:custGeom>
            <a:avLst/>
            <a:gdLst/>
            <a:ahLst/>
            <a:cxnLst/>
            <a:rect l="l" t="t" r="r" b="b"/>
            <a:pathLst>
              <a:path w="2222020" h="763567">
                <a:moveTo>
                  <a:pt x="2222019" y="0"/>
                </a:moveTo>
                <a:lnTo>
                  <a:pt x="0" y="0"/>
                </a:lnTo>
                <a:lnTo>
                  <a:pt x="0" y="763566"/>
                </a:lnTo>
                <a:lnTo>
                  <a:pt x="2222019" y="763566"/>
                </a:lnTo>
                <a:lnTo>
                  <a:pt x="2222019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20" name="Group 20"/>
          <p:cNvGrpSpPr/>
          <p:nvPr/>
        </p:nvGrpSpPr>
        <p:grpSpPr>
          <a:xfrm>
            <a:off x="6616433" y="1699633"/>
            <a:ext cx="1149725" cy="1149725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5E89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624690" y="8844542"/>
            <a:ext cx="2017342" cy="2017342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5E89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760162" y="8699485"/>
            <a:ext cx="856271" cy="856271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5E89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sp>
        <p:nvSpPr>
          <p:cNvPr id="29" name="TextBox 4"/>
          <p:cNvSpPr txBox="1"/>
          <p:nvPr/>
        </p:nvSpPr>
        <p:spPr>
          <a:xfrm>
            <a:off x="3800655" y="3117996"/>
            <a:ext cx="4489320" cy="8136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 Bold"/>
                <a:sym typeface="Inter Bold"/>
              </a:rPr>
              <a:t>개발 배경 및 프로젝트 소개</a:t>
            </a:r>
            <a:endParaRPr lang="en-US" sz="3000" b="1" u="none" strike="noStrike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Inter Bold"/>
              <a:sym typeface="Inter Bold"/>
            </a:endParaRPr>
          </a:p>
        </p:txBody>
      </p:sp>
      <p:sp>
        <p:nvSpPr>
          <p:cNvPr id="30" name="TextBox 5"/>
          <p:cNvSpPr txBox="1"/>
          <p:nvPr/>
        </p:nvSpPr>
        <p:spPr>
          <a:xfrm>
            <a:off x="3800655" y="4152900"/>
            <a:ext cx="4771845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 Bold"/>
                <a:sym typeface="Inter Bold"/>
              </a:rPr>
              <a:t>주요 활용기술</a:t>
            </a:r>
            <a:endParaRPr lang="en-US" sz="30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Inter Bold"/>
              <a:sym typeface="Inter Bold"/>
            </a:endParaRPr>
          </a:p>
        </p:txBody>
      </p:sp>
      <p:sp>
        <p:nvSpPr>
          <p:cNvPr id="31" name="TextBox 6"/>
          <p:cNvSpPr txBox="1"/>
          <p:nvPr/>
        </p:nvSpPr>
        <p:spPr>
          <a:xfrm>
            <a:off x="1244141" y="3117996"/>
            <a:ext cx="40645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</a:p>
        </p:txBody>
      </p:sp>
      <p:sp>
        <p:nvSpPr>
          <p:cNvPr id="32" name="TextBox 7"/>
          <p:cNvSpPr txBox="1"/>
          <p:nvPr/>
        </p:nvSpPr>
        <p:spPr>
          <a:xfrm>
            <a:off x="1244141" y="4079595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</a:p>
        </p:txBody>
      </p:sp>
      <p:sp>
        <p:nvSpPr>
          <p:cNvPr id="33" name="AutoShape 8"/>
          <p:cNvSpPr/>
          <p:nvPr/>
        </p:nvSpPr>
        <p:spPr>
          <a:xfrm flipV="1">
            <a:off x="1028700" y="4208396"/>
            <a:ext cx="7200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4" name="AutoShape 9"/>
          <p:cNvSpPr/>
          <p:nvPr/>
        </p:nvSpPr>
        <p:spPr>
          <a:xfrm flipV="1">
            <a:off x="1028700" y="5245876"/>
            <a:ext cx="7200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5" name="AutoShape 10"/>
          <p:cNvSpPr/>
          <p:nvPr/>
        </p:nvSpPr>
        <p:spPr>
          <a:xfrm flipV="1">
            <a:off x="1028700" y="6160276"/>
            <a:ext cx="7200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6" name="AutoShape 11"/>
          <p:cNvSpPr/>
          <p:nvPr/>
        </p:nvSpPr>
        <p:spPr>
          <a:xfrm flipV="1">
            <a:off x="1028700" y="7150876"/>
            <a:ext cx="7200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7" name="TextBox 13"/>
          <p:cNvSpPr txBox="1"/>
          <p:nvPr/>
        </p:nvSpPr>
        <p:spPr>
          <a:xfrm>
            <a:off x="1244140" y="5041195"/>
            <a:ext cx="661015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</a:p>
        </p:txBody>
      </p:sp>
      <p:sp>
        <p:nvSpPr>
          <p:cNvPr id="38" name="TextBox 14"/>
          <p:cNvSpPr txBox="1"/>
          <p:nvPr/>
        </p:nvSpPr>
        <p:spPr>
          <a:xfrm>
            <a:off x="1244141" y="6002794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</a:p>
        </p:txBody>
      </p:sp>
      <p:sp>
        <p:nvSpPr>
          <p:cNvPr id="39" name="TextBox 16"/>
          <p:cNvSpPr txBox="1"/>
          <p:nvPr/>
        </p:nvSpPr>
        <p:spPr>
          <a:xfrm>
            <a:off x="3800655" y="6126419"/>
            <a:ext cx="5038702" cy="8136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 Bold"/>
                <a:sym typeface="Inter Bold"/>
              </a:rPr>
              <a:t>느낀점</a:t>
            </a:r>
            <a:r>
              <a:rPr lang="ko-KR" altLang="en-US" sz="300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 Bold"/>
                <a:sym typeface="Inter Bold"/>
              </a:rPr>
              <a:t> 및 한계점</a:t>
            </a:r>
            <a:r>
              <a:rPr lang="en-US" sz="300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 Bold"/>
                <a:sym typeface="Inter Bold"/>
              </a:rPr>
              <a:t> </a:t>
            </a:r>
          </a:p>
        </p:txBody>
      </p:sp>
      <p:sp>
        <p:nvSpPr>
          <p:cNvPr id="40" name="TextBox 5"/>
          <p:cNvSpPr txBox="1"/>
          <p:nvPr/>
        </p:nvSpPr>
        <p:spPr>
          <a:xfrm>
            <a:off x="3800655" y="5068323"/>
            <a:ext cx="3669209" cy="810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 Bold"/>
                <a:sym typeface="Inter Bold"/>
              </a:rPr>
              <a:t>코드 시연</a:t>
            </a:r>
            <a:endParaRPr lang="en-US" sz="300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3536677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028700" y="4029983"/>
            <a:ext cx="2124593" cy="2124593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428607" y="4029983"/>
            <a:ext cx="2124593" cy="2124593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705207" y="4029983"/>
            <a:ext cx="2124593" cy="2124593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76200" cap="sq">
              <a:solidFill>
                <a:srgbClr val="00B0F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962025"/>
            <a:ext cx="297060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INTRODUCTION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64281" y="4903367"/>
            <a:ext cx="1253430" cy="295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b="1" dirty="0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rPr>
              <a:t>WEB</a:t>
            </a:r>
            <a:endParaRPr lang="en-US" sz="1800" b="1" dirty="0">
              <a:solidFill>
                <a:srgbClr val="EBEEF0"/>
              </a:solidFill>
              <a:latin typeface="Inter Semi-Bold"/>
              <a:ea typeface="Inter Semi-Bold"/>
              <a:cs typeface="Inter Semi-Bold"/>
              <a:sym typeface="Inter Semi-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4719935" y="4952521"/>
            <a:ext cx="1604665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 dirty="0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rPr>
              <a:t>MOBILE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258177" y="4903367"/>
            <a:ext cx="1018654" cy="295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 dirty="0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rPr>
              <a:t>AI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41400" y="2120361"/>
            <a:ext cx="12369800" cy="16030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0000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cs typeface="Source Han Sans KR"/>
                <a:sym typeface="Source Han Sans KR"/>
              </a:rPr>
              <a:t>개발배경</a:t>
            </a:r>
            <a:endParaRPr lang="en-US" altLang="ko-KR" sz="2400" b="1" dirty="0">
              <a:solidFill>
                <a:srgbClr val="000000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상품 종류와 정보가 넘쳐나는 온라인 쇼핑 환경에서 소비자는 조건에 맞는 제품을 찾고 비교하는 데 많은 시간과 노력을 소모함</a:t>
            </a: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.</a:t>
            </a:r>
            <a:b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</a:b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가격</a:t>
            </a: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성능</a:t>
            </a: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후기 등 다양한 요소를 동시에 고려해야 하므로 정보 피로도가 증가</a:t>
            </a: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. </a:t>
            </a:r>
            <a:b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</a:b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이에 따라 자연어 질의를 기반으로 제품을 추천하고</a:t>
            </a: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후기를 요약 제공하는 </a:t>
            </a: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AI Agent</a:t>
            </a: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의 필요성이 대두됨</a:t>
            </a: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.</a:t>
            </a:r>
            <a:endParaRPr lang="en-US" altLang="ko-KR" sz="2400" b="1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altLang="ko-KR" sz="2400" b="1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76350" y="7617695"/>
            <a:ext cx="11468100" cy="1923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Source Han Sans KR"/>
                <a:sym typeface="Source Han Sans KR"/>
              </a:rPr>
              <a:t>기대효과 </a:t>
            </a:r>
            <a:endParaRPr lang="en-US" altLang="ko-KR" sz="2400" b="1" dirty="0"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온라인 쇼핑의 정보 과잉 속</a:t>
            </a: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효율적 제품 탐색 지원함</a:t>
            </a:r>
            <a:b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</a:b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구매 결정 시간 단축 및 비교 판단 스트레스 완화시킬 수 있음</a:t>
            </a:r>
            <a:b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</a:b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후기를 요약 제공해 소비자에게 신뢰도 높은 소비 판단 가능케 함</a:t>
            </a:r>
            <a:b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</a:b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사용자 맞춤형 </a:t>
            </a: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AI </a:t>
            </a: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쇼핑 경험 확산 기반을 마련함</a:t>
            </a: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.</a:t>
            </a:r>
            <a:endParaRPr lang="ko-KR" altLang="en-US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sz="2400" b="1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21" name="Freeform 27"/>
          <p:cNvSpPr/>
          <p:nvPr/>
        </p:nvSpPr>
        <p:spPr>
          <a:xfrm>
            <a:off x="12445094" y="3527645"/>
            <a:ext cx="4523011" cy="5500049"/>
          </a:xfrm>
          <a:custGeom>
            <a:avLst/>
            <a:gdLst/>
            <a:ahLst/>
            <a:cxnLst/>
            <a:rect l="l" t="t" r="r" b="b"/>
            <a:pathLst>
              <a:path w="4047467" h="4114800">
                <a:moveTo>
                  <a:pt x="0" y="0"/>
                </a:moveTo>
                <a:lnTo>
                  <a:pt x="4047467" y="0"/>
                </a:lnTo>
                <a:lnTo>
                  <a:pt x="404746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6" name="오른쪽 중괄호 25"/>
          <p:cNvSpPr/>
          <p:nvPr/>
        </p:nvSpPr>
        <p:spPr>
          <a:xfrm rot="5400000">
            <a:off x="3747606" y="4815833"/>
            <a:ext cx="247651" cy="292513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이등변 삼각형 26"/>
          <p:cNvSpPr/>
          <p:nvPr/>
        </p:nvSpPr>
        <p:spPr>
          <a:xfrm rot="5400000">
            <a:off x="3544253" y="5028348"/>
            <a:ext cx="533400" cy="306705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이등변 삼각형 27"/>
          <p:cNvSpPr/>
          <p:nvPr/>
        </p:nvSpPr>
        <p:spPr>
          <a:xfrm rot="5400000">
            <a:off x="6897053" y="5056720"/>
            <a:ext cx="533400" cy="306705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Freeform 11">
            <a:extLst>
              <a:ext uri="{FF2B5EF4-FFF2-40B4-BE49-F238E27FC236}">
                <a16:creationId xmlns:a16="http://schemas.microsoft.com/office/drawing/2014/main" id="{056DF7D8-A6C5-4088-B7AC-A97C64C0F926}"/>
              </a:ext>
            </a:extLst>
          </p:cNvPr>
          <p:cNvSpPr/>
          <p:nvPr/>
        </p:nvSpPr>
        <p:spPr>
          <a:xfrm>
            <a:off x="7521121" y="3868811"/>
            <a:ext cx="2492764" cy="2474124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00B0F0">
              <a:alpha val="20000"/>
            </a:srgbClr>
          </a:solidFill>
          <a:ln w="76200" cap="sq">
            <a:noFill/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730B65-B6E5-4546-8E6C-B09161EB2AD4}"/>
              </a:ext>
            </a:extLst>
          </p:cNvPr>
          <p:cNvSpPr txBox="1"/>
          <p:nvPr/>
        </p:nvSpPr>
        <p:spPr>
          <a:xfrm>
            <a:off x="2954113" y="6512123"/>
            <a:ext cx="1630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사용자가 직접 검색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559CB37-E458-48A0-9DC8-D4B057994200}"/>
              </a:ext>
            </a:extLst>
          </p:cNvPr>
          <p:cNvSpPr txBox="1"/>
          <p:nvPr/>
        </p:nvSpPr>
        <p:spPr>
          <a:xfrm>
            <a:off x="7692676" y="6500295"/>
            <a:ext cx="1967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사용자에게 맞춤형 추천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1430000" y="5784684"/>
            <a:ext cx="6700023" cy="300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34600" y="5707357"/>
            <a:ext cx="7465231" cy="28651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키워드 중심 질문자의 의도 파악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ts val="2520"/>
              </a:lnSpc>
            </a:pP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 Bold"/>
                <a:sym typeface="Source Han Sans KR Bold"/>
              </a:rPr>
              <a:t>LLM(</a:t>
            </a: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 Bold"/>
                <a:sym typeface="Source Han Sans KR Bold"/>
              </a:rPr>
              <a:t>대형 언어 모델</a:t>
            </a:r>
            <a:r>
              <a: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 Bold"/>
                <a:sym typeface="Source Han Sans KR Bold"/>
              </a:rPr>
              <a:t>) </a:t>
            </a: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 Bold"/>
                <a:sym typeface="Source Han Sans KR Bold"/>
              </a:rPr>
              <a:t>기반 질의응답 시스템이 사용자의 자연어 요청을 이해</a:t>
            </a:r>
          </a:p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endParaRPr lang="en-US" altLang="ko-KR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ts val="2520"/>
              </a:lnSpc>
            </a:pPr>
            <a:endParaRPr lang="en-US" altLang="ko-KR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endParaRPr lang="en-US" altLang="ko-KR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사용자 맞춤형 상품제시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194311" lvl="1">
              <a:lnSpc>
                <a:spcPts val="2520"/>
              </a:lnSpc>
            </a:pPr>
            <a:r>
              <a:rPr lang="ko-KR" altLang="en-US" b="0" dirty="0"/>
              <a:t>사용자에게 맞춤형 상품추천</a:t>
            </a:r>
            <a:r>
              <a:rPr lang="en-US" altLang="ko-KR" b="0" dirty="0"/>
              <a:t>, </a:t>
            </a:r>
            <a:r>
              <a:rPr lang="ko-KR" altLang="en-US" b="0" dirty="0"/>
              <a:t>유사 상품 추천</a:t>
            </a:r>
            <a:r>
              <a:rPr lang="en-US" altLang="ko-KR" b="0" dirty="0"/>
              <a:t>, </a:t>
            </a:r>
            <a:r>
              <a:rPr lang="ko-KR" altLang="en-US" b="0" dirty="0"/>
              <a:t>리뷰 상세 요약 등을 위해     사전에 구축한 상품 데이터와 리뷰  데이터를 바탕으로 요약하여 </a:t>
            </a:r>
            <a:r>
              <a:rPr lang="en-US" altLang="ko-KR" dirty="0"/>
              <a:t> </a:t>
            </a:r>
            <a:r>
              <a:rPr lang="ko-KR" altLang="en-US" dirty="0"/>
              <a:t>답변 </a:t>
            </a:r>
            <a:endParaRPr lang="en-US" altLang="ko-KR" b="0" dirty="0"/>
          </a:p>
          <a:p>
            <a:pPr marL="194311" lvl="1" algn="l">
              <a:lnSpc>
                <a:spcPts val="2520"/>
              </a:lnSpc>
            </a:pPr>
            <a:endParaRPr lang="en-US" sz="1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9982200" y="2253530"/>
            <a:ext cx="3086100" cy="565499"/>
            <a:chOff x="0" y="0"/>
            <a:chExt cx="4114800" cy="753999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 sz="2000"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537021" y="137816"/>
              <a:ext cx="3040757" cy="478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ko-KR" altLang="en-US" sz="2400" b="1" dirty="0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구현 목표</a:t>
              </a:r>
              <a:endParaRPr lang="en-US" sz="2400" b="1" dirty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24" name="AutoShape 24"/>
          <p:cNvSpPr/>
          <p:nvPr/>
        </p:nvSpPr>
        <p:spPr>
          <a:xfrm rot="16200000">
            <a:off x="5306690" y="5784684"/>
            <a:ext cx="7835569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5" name="TextBox 13"/>
          <p:cNvSpPr txBox="1"/>
          <p:nvPr/>
        </p:nvSpPr>
        <p:spPr>
          <a:xfrm>
            <a:off x="1028700" y="962025"/>
            <a:ext cx="2970609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CONCEPT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5BE87808-4A9A-40D1-9419-E6BDF215B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288815"/>
            <a:ext cx="8409488" cy="5945443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grpSp>
        <p:nvGrpSpPr>
          <p:cNvPr id="27" name="Group 9">
            <a:extLst>
              <a:ext uri="{FF2B5EF4-FFF2-40B4-BE49-F238E27FC236}">
                <a16:creationId xmlns:a16="http://schemas.microsoft.com/office/drawing/2014/main" id="{E4DEAE2F-CF9D-4C2F-A30F-2F26E4F341CB}"/>
              </a:ext>
            </a:extLst>
          </p:cNvPr>
          <p:cNvGrpSpPr/>
          <p:nvPr/>
        </p:nvGrpSpPr>
        <p:grpSpPr>
          <a:xfrm>
            <a:off x="10058400" y="4718337"/>
            <a:ext cx="3086100" cy="565499"/>
            <a:chOff x="0" y="0"/>
            <a:chExt cx="4114800" cy="753999"/>
          </a:xfrm>
        </p:grpSpPr>
        <p:grpSp>
          <p:nvGrpSpPr>
            <p:cNvPr id="28" name="Group 10">
              <a:extLst>
                <a:ext uri="{FF2B5EF4-FFF2-40B4-BE49-F238E27FC236}">
                  <a16:creationId xmlns:a16="http://schemas.microsoft.com/office/drawing/2014/main" id="{F214594B-E295-4F50-A182-4F806BA14F9A}"/>
                </a:ext>
              </a:extLst>
            </p:cNvPr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EA1E71EB-CB35-404F-AB10-370F647C56A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31" name="TextBox 12">
                <a:extLst>
                  <a:ext uri="{FF2B5EF4-FFF2-40B4-BE49-F238E27FC236}">
                    <a16:creationId xmlns:a16="http://schemas.microsoft.com/office/drawing/2014/main" id="{342A6969-E3BC-466E-BB31-738D769EF0F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 sz="2000"/>
              </a:p>
            </p:txBody>
          </p:sp>
        </p:grpSp>
        <p:sp>
          <p:nvSpPr>
            <p:cNvPr id="29" name="TextBox 13">
              <a:extLst>
                <a:ext uri="{FF2B5EF4-FFF2-40B4-BE49-F238E27FC236}">
                  <a16:creationId xmlns:a16="http://schemas.microsoft.com/office/drawing/2014/main" id="{BCB9F74C-4B78-4771-AE2B-49201FB80203}"/>
                </a:ext>
              </a:extLst>
            </p:cNvPr>
            <p:cNvSpPr txBox="1"/>
            <p:nvPr/>
          </p:nvSpPr>
          <p:spPr>
            <a:xfrm>
              <a:off x="537021" y="137816"/>
              <a:ext cx="3040757" cy="478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ko-KR" altLang="en-US" sz="2400" b="1" dirty="0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구현 방향 </a:t>
              </a:r>
              <a:endParaRPr lang="en-US" sz="2400" b="1" dirty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33" name="TextBox 6">
            <a:extLst>
              <a:ext uri="{FF2B5EF4-FFF2-40B4-BE49-F238E27FC236}">
                <a16:creationId xmlns:a16="http://schemas.microsoft.com/office/drawing/2014/main" id="{3A64AC69-3AC1-43D1-9575-45609219EE98}"/>
              </a:ext>
            </a:extLst>
          </p:cNvPr>
          <p:cNvSpPr txBox="1"/>
          <p:nvPr/>
        </p:nvSpPr>
        <p:spPr>
          <a:xfrm>
            <a:off x="9757876" y="3086452"/>
            <a:ext cx="7465231" cy="14474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/>
            <a:r>
              <a:rPr lang="ko-KR" altLang="en-US" sz="1800" i="0" dirty="0">
                <a:solidFill>
                  <a:schemeClr val="tx1"/>
                </a:solidFill>
                <a:effectLst/>
                <a:latin typeface="Source Han Sans KR" panose="020B0600000101010101" charset="-127"/>
                <a:ea typeface="Source Han Sans KR" panose="020B0600000101010101" charset="-127"/>
              </a:rPr>
              <a:t>사용자의 자연어 요청만으로 상품 검색</a:t>
            </a:r>
            <a:r>
              <a:rPr lang="en-US" altLang="ko-KR" sz="1800" i="0" dirty="0">
                <a:solidFill>
                  <a:schemeClr val="tx1"/>
                </a:solidFill>
                <a:effectLst/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1800" i="0" dirty="0">
                <a:solidFill>
                  <a:schemeClr val="tx1"/>
                </a:solidFill>
                <a:effectLst/>
                <a:latin typeface="Source Han Sans KR" panose="020B0600000101010101" charset="-127"/>
                <a:ea typeface="Source Han Sans KR" panose="020B0600000101010101" charset="-127"/>
              </a:rPr>
              <a:t>가격 비교</a:t>
            </a:r>
            <a:r>
              <a:rPr lang="en-US" altLang="ko-KR" sz="1800" i="0" dirty="0">
                <a:solidFill>
                  <a:schemeClr val="tx1"/>
                </a:solidFill>
                <a:effectLst/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1800" i="0" dirty="0">
                <a:solidFill>
                  <a:schemeClr val="tx1"/>
                </a:solidFill>
                <a:effectLst/>
                <a:latin typeface="Source Han Sans KR" panose="020B0600000101010101" charset="-127"/>
                <a:ea typeface="Source Han Sans KR" panose="020B0600000101010101" charset="-127"/>
              </a:rPr>
              <a:t>유사 상품 추천</a:t>
            </a:r>
            <a:r>
              <a:rPr lang="en-US" altLang="ko-KR" sz="1800" i="0" dirty="0">
                <a:solidFill>
                  <a:schemeClr val="tx1"/>
                </a:solidFill>
                <a:effectLst/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1800" i="0" dirty="0">
                <a:solidFill>
                  <a:schemeClr val="tx1"/>
                </a:solidFill>
                <a:effectLst/>
                <a:latin typeface="Source Han Sans KR" panose="020B0600000101010101" charset="-127"/>
                <a:ea typeface="Source Han Sans KR" panose="020B0600000101010101" charset="-127"/>
              </a:rPr>
              <a:t>구매 조언까지 제공하는 </a:t>
            </a:r>
            <a:r>
              <a:rPr lang="en-US" altLang="ko-KR" sz="3600" dirty="0">
                <a:solidFill>
                  <a:srgbClr val="0001FF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“</a:t>
            </a:r>
            <a:r>
              <a:rPr lang="ko-KR" altLang="en-US" sz="3600" dirty="0">
                <a:solidFill>
                  <a:srgbClr val="0001FF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대화형 </a:t>
            </a:r>
            <a:r>
              <a:rPr lang="en-US" altLang="ko-KR" sz="3600" dirty="0">
                <a:solidFill>
                  <a:srgbClr val="0001FF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AI </a:t>
            </a:r>
            <a:r>
              <a:rPr lang="ko-KR" altLang="en-US" sz="3600" dirty="0">
                <a:solidFill>
                  <a:srgbClr val="0001FF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쇼핑 도우미</a:t>
            </a:r>
            <a:r>
              <a:rPr lang="en-US" altLang="ko-KR" sz="3600" dirty="0">
                <a:solidFill>
                  <a:srgbClr val="0001FF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”</a:t>
            </a:r>
            <a:endParaRPr lang="en-US" altLang="ko-KR" sz="2400" dirty="0">
              <a:solidFill>
                <a:srgbClr val="0001FF"/>
              </a:solidFill>
              <a:effectLst/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  <a:p>
            <a:pPr marL="194311" lvl="1" algn="l">
              <a:lnSpc>
                <a:spcPts val="2520"/>
              </a:lnSpc>
            </a:pPr>
            <a:endParaRPr lang="en-US" altLang="ko-KR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ource Han Sans KR Bold"/>
              <a:sym typeface="Source Han Sans KR Bold"/>
            </a:endParaRPr>
          </a:p>
          <a:p>
            <a:pPr marL="194311" lvl="1" algn="l"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33147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962025"/>
            <a:ext cx="3669209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PROCESS</a:t>
            </a:r>
            <a:r>
              <a:rPr 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SUMMARY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7581899" y="2864768"/>
            <a:ext cx="3124201" cy="710160"/>
            <a:chOff x="0" y="-192882"/>
            <a:chExt cx="4165602" cy="946880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-192882"/>
              <a:ext cx="4165602" cy="946880"/>
              <a:chOff x="0" y="-38100"/>
              <a:chExt cx="822835" cy="18703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0035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537021" y="137817"/>
              <a:ext cx="3040756" cy="447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 dirty="0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RAG </a:t>
              </a:r>
              <a:r>
                <a:rPr lang="ko-KR" altLang="en-US" sz="2000" b="1" dirty="0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시스템구축</a:t>
              </a:r>
              <a:endParaRPr lang="en-US" sz="2000" b="1" dirty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3145557" y="5004804"/>
            <a:ext cx="4684042" cy="15894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사용자의 질문에서 선호도 정보  자동추출</a:t>
            </a: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lvl="0" algn="l">
              <a:lnSpc>
                <a:spcPts val="2520"/>
              </a:lnSpc>
              <a:spcBef>
                <a:spcPct val="0"/>
              </a:spcBef>
            </a:pP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예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예산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건강이슈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체형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알레르기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선호경도</a:t>
            </a: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lvl="0" algn="l">
              <a:lnSpc>
                <a:spcPts val="2520"/>
              </a:lnSpc>
              <a:spcBef>
                <a:spcPct val="0"/>
              </a:spcBef>
            </a:pP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3065738" y="6481369"/>
            <a:ext cx="4565386" cy="2213810"/>
            <a:chOff x="-174941" y="-957124"/>
            <a:chExt cx="6530380" cy="2951745"/>
          </a:xfrm>
        </p:grpSpPr>
        <p:sp>
          <p:nvSpPr>
            <p:cNvPr id="15" name="TextBox 15"/>
            <p:cNvSpPr txBox="1"/>
            <p:nvPr/>
          </p:nvSpPr>
          <p:spPr>
            <a:xfrm>
              <a:off x="-174941" y="-543166"/>
              <a:ext cx="6530380" cy="25377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85750" lvl="0" indent="-285750" algn="l">
                <a:lnSpc>
                  <a:spcPts val="2520"/>
                </a:lnSpc>
                <a:spcBef>
                  <a:spcPct val="0"/>
                </a:spcBef>
                <a:buFontTx/>
                <a:buChar char="-"/>
              </a:pPr>
              <a:r>
                <a:rPr lang="ko-KR" altLang="en-US" dirty="0">
                  <a:latin typeface="Source Han Sans KR" panose="020B0600000101010101" charset="-127"/>
                  <a:ea typeface="Source Han Sans KR" panose="020B0600000101010101" charset="-127"/>
                </a:rPr>
                <a:t>미리 정의되지 않은 다양한 행동도 유연하게 선택 가능</a:t>
              </a:r>
              <a:endPara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sym typeface="Source Han Sans KR"/>
              </a:endParaRPr>
            </a:p>
            <a:p>
              <a:pPr marL="285750" indent="-285750">
                <a:lnSpc>
                  <a:spcPts val="2520"/>
                </a:lnSpc>
                <a:spcBef>
                  <a:spcPct val="0"/>
                </a:spcBef>
                <a:buFontTx/>
                <a:buChar char="-"/>
              </a:pPr>
              <a:r>
                <a:rPr lang="ko-KR" altLang="en-US" dirty="0">
                  <a:solidFill>
                    <a:srgbClr val="000000"/>
                  </a:solidFill>
                  <a:latin typeface="Source Han Sans KR" panose="020B0600000101010101" charset="-127"/>
                  <a:ea typeface="Source Han Sans KR" panose="020B0600000101010101" charset="-127"/>
                  <a:cs typeface="Source Han Sans KR"/>
                  <a:sym typeface="Source Han Sans KR"/>
                </a:rPr>
                <a:t>각 단계에서 추론 결과를 기록하여 필요한 행동을 선택하여 실행함</a:t>
              </a:r>
              <a:endParaRPr lang="en-US" altLang="ko-KR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endParaRPr>
            </a:p>
            <a:p>
              <a:pPr marL="285750" lvl="0" indent="-285750" algn="l">
                <a:lnSpc>
                  <a:spcPts val="2520"/>
                </a:lnSpc>
                <a:spcBef>
                  <a:spcPct val="0"/>
                </a:spcBef>
                <a:buFontTx/>
                <a:buChar char="-"/>
              </a:pPr>
              <a:endParaRPr lang="en-US" altLang="ko-KR" dirty="0"/>
            </a:p>
            <a:p>
              <a:pPr marL="285750" lvl="0" indent="-285750" algn="l">
                <a:lnSpc>
                  <a:spcPts val="2520"/>
                </a:lnSpc>
                <a:spcBef>
                  <a:spcPct val="0"/>
                </a:spcBef>
                <a:buFontTx/>
                <a:buChar char="-"/>
              </a:pPr>
              <a:endParaRPr lang="en-US" u="none" strike="noStrike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87241" y="-957124"/>
              <a:ext cx="1207096" cy="409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</a:pPr>
              <a:r>
                <a:rPr lang="ko-KR" altLang="en-US" sz="2000" b="1" dirty="0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장점</a:t>
              </a:r>
              <a:endPara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grpSp>
        <p:nvGrpSpPr>
          <p:cNvPr id="18" name="Group 5"/>
          <p:cNvGrpSpPr/>
          <p:nvPr/>
        </p:nvGrpSpPr>
        <p:grpSpPr>
          <a:xfrm>
            <a:off x="2110678" y="3012540"/>
            <a:ext cx="3086100" cy="565499"/>
            <a:chOff x="0" y="0"/>
            <a:chExt cx="4114800" cy="753999"/>
          </a:xfrm>
        </p:grpSpPr>
        <p:grpSp>
          <p:nvGrpSpPr>
            <p:cNvPr id="19" name="Group 6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21" name="Freeform 7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2" name="TextBox 8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20" name="TextBox 9"/>
            <p:cNvSpPr txBox="1"/>
            <p:nvPr/>
          </p:nvSpPr>
          <p:spPr>
            <a:xfrm>
              <a:off x="537021" y="137816"/>
              <a:ext cx="3040757" cy="447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 dirty="0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DATA </a:t>
              </a:r>
              <a:r>
                <a:rPr lang="ko-KR" altLang="en-US" sz="2000" b="1" dirty="0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준비</a:t>
              </a:r>
              <a:endParaRPr lang="en-US" sz="2000" b="1" dirty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grpSp>
        <p:nvGrpSpPr>
          <p:cNvPr id="24" name="Group 11"/>
          <p:cNvGrpSpPr/>
          <p:nvPr/>
        </p:nvGrpSpPr>
        <p:grpSpPr>
          <a:xfrm>
            <a:off x="1028701" y="4286006"/>
            <a:ext cx="5143499" cy="1165300"/>
            <a:chOff x="-164398" y="-47625"/>
            <a:chExt cx="6448803" cy="1553732"/>
          </a:xfrm>
        </p:grpSpPr>
        <p:sp>
          <p:nvSpPr>
            <p:cNvPr id="25" name="TextBox 12"/>
            <p:cNvSpPr txBox="1"/>
            <p:nvPr/>
          </p:nvSpPr>
          <p:spPr>
            <a:xfrm>
              <a:off x="-164398" y="678189"/>
              <a:ext cx="6448803" cy="82791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altLang="ko-KR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</a:t>
              </a:r>
              <a:r>
                <a:rPr lang="ko-KR" altLang="en-US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품목</a:t>
              </a:r>
              <a:r>
                <a:rPr lang="en-US" altLang="ko-KR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, </a:t>
              </a:r>
              <a:r>
                <a:rPr lang="ko-KR" altLang="en-US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브랜드</a:t>
              </a:r>
              <a:r>
                <a:rPr lang="en-US" altLang="ko-KR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, </a:t>
              </a:r>
              <a:r>
                <a:rPr lang="ko-KR" altLang="en-US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타입</a:t>
              </a:r>
              <a:r>
                <a:rPr lang="en-US" altLang="ko-KR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, </a:t>
              </a:r>
              <a:r>
                <a:rPr lang="ko-KR" altLang="en-US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가격</a:t>
              </a:r>
              <a:r>
                <a:rPr lang="en-US" altLang="ko-KR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, </a:t>
              </a:r>
              <a:r>
                <a:rPr lang="ko-KR" altLang="en-US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강도 특성</a:t>
              </a:r>
              <a:r>
                <a:rPr lang="en-US" altLang="ko-KR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, </a:t>
              </a:r>
              <a:r>
                <a:rPr lang="ko-KR" altLang="en-US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장점</a:t>
              </a:r>
              <a:r>
                <a:rPr lang="en-US" altLang="ko-KR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, </a:t>
              </a:r>
              <a:r>
                <a:rPr lang="ko-KR" altLang="en-US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단점</a:t>
              </a:r>
              <a:r>
                <a:rPr lang="en-US" altLang="ko-KR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, </a:t>
              </a:r>
              <a:r>
                <a:rPr lang="ko-KR" altLang="en-US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사용자리뷰</a:t>
              </a:r>
              <a:r>
                <a:rPr lang="en-US" altLang="ko-KR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, </a:t>
              </a:r>
              <a:r>
                <a:rPr lang="ko-KR" altLang="en-US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제품요약 등  가상의 매트리스데이터 생성</a:t>
              </a:r>
              <a:endParaRPr lang="en-US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endParaRPr>
            </a:p>
          </p:txBody>
        </p:sp>
        <p:sp>
          <p:nvSpPr>
            <p:cNvPr id="26" name="TextBox 13"/>
            <p:cNvSpPr txBox="1"/>
            <p:nvPr/>
          </p:nvSpPr>
          <p:spPr>
            <a:xfrm>
              <a:off x="0" y="-47625"/>
              <a:ext cx="6183970" cy="44482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457200" indent="-457200" algn="l">
                <a:lnSpc>
                  <a:spcPts val="2520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1000</a:t>
              </a:r>
              <a:r>
                <a:rPr lang="ko-KR" altLang="en-US" sz="2800" b="1" dirty="0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개의 데이터파일 생성</a:t>
              </a:r>
              <a:endParaRPr 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grpSp>
        <p:nvGrpSpPr>
          <p:cNvPr id="30" name="Group 5">
            <a:extLst>
              <a:ext uri="{FF2B5EF4-FFF2-40B4-BE49-F238E27FC236}">
                <a16:creationId xmlns:a16="http://schemas.microsoft.com/office/drawing/2014/main" id="{73ECC4DA-5D1E-4ADA-804E-168A1B312A30}"/>
              </a:ext>
            </a:extLst>
          </p:cNvPr>
          <p:cNvGrpSpPr/>
          <p:nvPr/>
        </p:nvGrpSpPr>
        <p:grpSpPr>
          <a:xfrm>
            <a:off x="13590814" y="2879079"/>
            <a:ext cx="3086100" cy="710160"/>
            <a:chOff x="0" y="-192882"/>
            <a:chExt cx="4114800" cy="946880"/>
          </a:xfrm>
        </p:grpSpPr>
        <p:grpSp>
          <p:nvGrpSpPr>
            <p:cNvPr id="31" name="Group 6">
              <a:extLst>
                <a:ext uri="{FF2B5EF4-FFF2-40B4-BE49-F238E27FC236}">
                  <a16:creationId xmlns:a16="http://schemas.microsoft.com/office/drawing/2014/main" id="{82E01CD8-870F-4A14-9A94-45FE5CE8AA5B}"/>
                </a:ext>
              </a:extLst>
            </p:cNvPr>
            <p:cNvGrpSpPr/>
            <p:nvPr/>
          </p:nvGrpSpPr>
          <p:grpSpPr>
            <a:xfrm>
              <a:off x="0" y="-192882"/>
              <a:ext cx="4114800" cy="946880"/>
              <a:chOff x="0" y="-38100"/>
              <a:chExt cx="812800" cy="187038"/>
            </a:xfrm>
          </p:grpSpPr>
          <p:sp>
            <p:nvSpPr>
              <p:cNvPr id="33" name="Freeform 7">
                <a:extLst>
                  <a:ext uri="{FF2B5EF4-FFF2-40B4-BE49-F238E27FC236}">
                    <a16:creationId xmlns:a16="http://schemas.microsoft.com/office/drawing/2014/main" id="{16E3542E-C6A7-423A-B8D9-48EA931199F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34" name="TextBox 8">
                <a:extLst>
                  <a:ext uri="{FF2B5EF4-FFF2-40B4-BE49-F238E27FC236}">
                    <a16:creationId xmlns:a16="http://schemas.microsoft.com/office/drawing/2014/main" id="{0F60C6ED-7F29-42D9-8EA2-4C276944DF6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32" name="TextBox 9">
              <a:extLst>
                <a:ext uri="{FF2B5EF4-FFF2-40B4-BE49-F238E27FC236}">
                  <a16:creationId xmlns:a16="http://schemas.microsoft.com/office/drawing/2014/main" id="{6F50D7F0-7283-4549-B797-765933F2092B}"/>
                </a:ext>
              </a:extLst>
            </p:cNvPr>
            <p:cNvSpPr txBox="1"/>
            <p:nvPr/>
          </p:nvSpPr>
          <p:spPr>
            <a:xfrm>
              <a:off x="537021" y="137817"/>
              <a:ext cx="3040757" cy="447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 dirty="0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AI AGENT CORE</a:t>
              </a:r>
            </a:p>
          </p:txBody>
        </p:sp>
      </p:grpSp>
      <p:grpSp>
        <p:nvGrpSpPr>
          <p:cNvPr id="42" name="Group 11">
            <a:extLst>
              <a:ext uri="{FF2B5EF4-FFF2-40B4-BE49-F238E27FC236}">
                <a16:creationId xmlns:a16="http://schemas.microsoft.com/office/drawing/2014/main" id="{30B9AA1F-070D-4226-AA3E-87B3B7D31030}"/>
              </a:ext>
            </a:extLst>
          </p:cNvPr>
          <p:cNvGrpSpPr/>
          <p:nvPr/>
        </p:nvGrpSpPr>
        <p:grpSpPr>
          <a:xfrm>
            <a:off x="6878999" y="4345061"/>
            <a:ext cx="5645777" cy="851370"/>
            <a:chOff x="0" y="-47625"/>
            <a:chExt cx="6534257" cy="1135158"/>
          </a:xfrm>
        </p:grpSpPr>
        <p:sp>
          <p:nvSpPr>
            <p:cNvPr id="43" name="TextBox 12">
              <a:extLst>
                <a:ext uri="{FF2B5EF4-FFF2-40B4-BE49-F238E27FC236}">
                  <a16:creationId xmlns:a16="http://schemas.microsoft.com/office/drawing/2014/main" id="{05C46B4C-9BF7-4828-8DDF-CF918D1361AA}"/>
                </a:ext>
              </a:extLst>
            </p:cNvPr>
            <p:cNvSpPr txBox="1"/>
            <p:nvPr/>
          </p:nvSpPr>
          <p:spPr>
            <a:xfrm>
              <a:off x="121805" y="678191"/>
              <a:ext cx="6412452" cy="40934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altLang="ko-KR" sz="2000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</a:t>
              </a:r>
              <a:r>
                <a:rPr lang="ko-KR" altLang="en-US" sz="2000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 문맥을 고려한 </a:t>
              </a:r>
              <a:r>
                <a:rPr lang="ko-KR" altLang="en-US" sz="2000" dirty="0" err="1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임베딩</a:t>
              </a:r>
              <a:r>
                <a:rPr lang="ko-KR" altLang="en-US" sz="2000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모델 </a:t>
              </a:r>
              <a:endParaRPr lang="en-US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endParaRPr>
            </a:p>
          </p:txBody>
        </p:sp>
        <p:sp>
          <p:nvSpPr>
            <p:cNvPr id="44" name="TextBox 13">
              <a:extLst>
                <a:ext uri="{FF2B5EF4-FFF2-40B4-BE49-F238E27FC236}">
                  <a16:creationId xmlns:a16="http://schemas.microsoft.com/office/drawing/2014/main" id="{5B4ECAB9-8F98-4C18-862C-DF1AE5F0B433}"/>
                </a:ext>
              </a:extLst>
            </p:cNvPr>
            <p:cNvSpPr txBox="1"/>
            <p:nvPr/>
          </p:nvSpPr>
          <p:spPr>
            <a:xfrm>
              <a:off x="0" y="-47625"/>
              <a:ext cx="6412453" cy="44482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457200" indent="-457200" algn="l">
                <a:lnSpc>
                  <a:spcPts val="2520"/>
                </a:lnSpc>
                <a:buFont typeface="Arial" panose="020B0604020202020204" pitchFamily="34" charset="0"/>
                <a:buChar char="•"/>
              </a:pPr>
              <a:r>
                <a:rPr lang="ko-KR" altLang="en-US" sz="2800" b="1" dirty="0" err="1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임베딩</a:t>
              </a:r>
              <a:r>
                <a:rPr lang="ko-KR" altLang="en-US" sz="2800" b="1" dirty="0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 모델</a:t>
              </a:r>
              <a:r>
                <a:rPr lang="en-US" altLang="ko-KR" sz="2800" b="1" dirty="0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 </a:t>
              </a:r>
              <a:r>
                <a:rPr lang="en-US" altLang="ko-KR" sz="2400" b="1" dirty="0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“</a:t>
              </a:r>
              <a:r>
                <a:rPr lang="en-US" sz="2400" b="1" dirty="0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all-MiniLM-L6-v2”</a:t>
              </a:r>
              <a:endParaRPr 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45" name="TextBox 13">
            <a:extLst>
              <a:ext uri="{FF2B5EF4-FFF2-40B4-BE49-F238E27FC236}">
                <a16:creationId xmlns:a16="http://schemas.microsoft.com/office/drawing/2014/main" id="{22B55E87-4323-4341-922D-F87E50A54A6F}"/>
              </a:ext>
            </a:extLst>
          </p:cNvPr>
          <p:cNvSpPr txBox="1"/>
          <p:nvPr/>
        </p:nvSpPr>
        <p:spPr>
          <a:xfrm>
            <a:off x="6777403" y="5800425"/>
            <a:ext cx="5986097" cy="333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2520"/>
              </a:lnSpc>
              <a:buFont typeface="Arial" panose="020B0604020202020204" pitchFamily="34" charset="0"/>
              <a:buChar char="•"/>
            </a:pP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ChromaDB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6" name="TextBox 12">
            <a:extLst>
              <a:ext uri="{FF2B5EF4-FFF2-40B4-BE49-F238E27FC236}">
                <a16:creationId xmlns:a16="http://schemas.microsoft.com/office/drawing/2014/main" id="{D4A7E4F5-4B54-44FB-AA19-4FB041BB1158}"/>
              </a:ext>
            </a:extLst>
          </p:cNvPr>
          <p:cNvSpPr txBox="1"/>
          <p:nvPr/>
        </p:nvSpPr>
        <p:spPr>
          <a:xfrm>
            <a:off x="6914057" y="6201608"/>
            <a:ext cx="5430344" cy="1262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 err="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메트리스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데이터를 </a:t>
            </a:r>
            <a:r>
              <a:rPr lang="ko-KR" altLang="en-US" dirty="0" err="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임베딩하여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저장</a:t>
            </a: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+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메타조건 필터링이 가능하여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LLM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기반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RAG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에 최적</a:t>
            </a: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endParaRPr lang="en-US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id="{036D215F-845D-4E70-9020-F380EF0DB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750059"/>
              </p:ext>
            </p:extLst>
          </p:nvPr>
        </p:nvGraphicFramePr>
        <p:xfrm>
          <a:off x="1066800" y="3680301"/>
          <a:ext cx="8229600" cy="365760"/>
        </p:xfrm>
        <a:graphic>
          <a:graphicData uri="http://schemas.openxmlformats.org/drawingml/2006/table">
            <a:tbl>
              <a:tblPr/>
              <a:tblGrid>
                <a:gridCol w="8229600">
                  <a:extLst>
                    <a:ext uri="{9D8B030D-6E8A-4147-A177-3AD203B41FA5}">
                      <a16:colId xmlns:a16="http://schemas.microsoft.com/office/drawing/2014/main" val="30592498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5123290"/>
                  </a:ext>
                </a:extLst>
              </a:tr>
            </a:tbl>
          </a:graphicData>
        </a:graphic>
      </p:graphicFrame>
      <p:sp>
        <p:nvSpPr>
          <p:cNvPr id="50" name="TextBox 12">
            <a:extLst>
              <a:ext uri="{FF2B5EF4-FFF2-40B4-BE49-F238E27FC236}">
                <a16:creationId xmlns:a16="http://schemas.microsoft.com/office/drawing/2014/main" id="{B3EB7AAB-4B20-45DF-8E71-5C0198D99575}"/>
              </a:ext>
            </a:extLst>
          </p:cNvPr>
          <p:cNvSpPr txBox="1"/>
          <p:nvPr/>
        </p:nvSpPr>
        <p:spPr>
          <a:xfrm>
            <a:off x="6879001" y="7255789"/>
            <a:ext cx="5610721" cy="3070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유사도 기반 매트리스 검색 시스템 구축</a:t>
            </a:r>
          </a:p>
        </p:txBody>
      </p:sp>
      <p:sp>
        <p:nvSpPr>
          <p:cNvPr id="55" name="TextBox 13">
            <a:extLst>
              <a:ext uri="{FF2B5EF4-FFF2-40B4-BE49-F238E27FC236}">
                <a16:creationId xmlns:a16="http://schemas.microsoft.com/office/drawing/2014/main" id="{40DE9D93-7CE7-4BEB-9694-0B880233E02D}"/>
              </a:ext>
            </a:extLst>
          </p:cNvPr>
          <p:cNvSpPr txBox="1"/>
          <p:nvPr/>
        </p:nvSpPr>
        <p:spPr>
          <a:xfrm>
            <a:off x="13228210" y="4283510"/>
            <a:ext cx="5645777" cy="333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252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Function calling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62025"/>
            <a:ext cx="3669209" cy="1033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PROCESS</a:t>
            </a:r>
            <a:r>
              <a:rPr 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SUMMARY</a:t>
            </a:r>
          </a:p>
        </p:txBody>
      </p:sp>
      <p:sp>
        <p:nvSpPr>
          <p:cNvPr id="3" name="AutoShape 3"/>
          <p:cNvSpPr/>
          <p:nvPr/>
        </p:nvSpPr>
        <p:spPr>
          <a:xfrm>
            <a:off x="1028700" y="3424637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4" name="Group 4"/>
          <p:cNvGrpSpPr/>
          <p:nvPr/>
        </p:nvGrpSpPr>
        <p:grpSpPr>
          <a:xfrm>
            <a:off x="1905000" y="3159085"/>
            <a:ext cx="3086100" cy="565499"/>
            <a:chOff x="0" y="0"/>
            <a:chExt cx="4114800" cy="753999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317751" y="135595"/>
              <a:ext cx="3543049" cy="4478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 dirty="0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Prompt Engineering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600950" y="3159085"/>
            <a:ext cx="3086100" cy="565499"/>
            <a:chOff x="0" y="0"/>
            <a:chExt cx="4114800" cy="753999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845956" y="137816"/>
              <a:ext cx="2430644" cy="4478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ko-KR" altLang="en-US" sz="2000" b="1" dirty="0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추천사유 구체화</a:t>
              </a:r>
              <a:endParaRPr lang="en-US" sz="2000" b="1" dirty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957457" y="4076367"/>
            <a:ext cx="2917180" cy="333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OpenAI</a:t>
            </a:r>
            <a:r>
              <a:rPr 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API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799809" y="4024531"/>
            <a:ext cx="5745328" cy="3097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l">
              <a:lnSpc>
                <a:spcPts val="2520"/>
              </a:lnSpc>
              <a:spcBef>
                <a:spcPct val="0"/>
              </a:spcBef>
            </a:pPr>
            <a:endParaRPr lang="en-US" sz="18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82BA97A8-1B0A-479E-896E-D4716697022B}"/>
              </a:ext>
            </a:extLst>
          </p:cNvPr>
          <p:cNvSpPr/>
          <p:nvPr/>
        </p:nvSpPr>
        <p:spPr>
          <a:xfrm>
            <a:off x="13424433" y="6515100"/>
            <a:ext cx="3581400" cy="2894307"/>
          </a:xfrm>
          <a:custGeom>
            <a:avLst/>
            <a:gdLst/>
            <a:ahLst/>
            <a:cxnLst/>
            <a:rect l="l" t="t" r="r" b="b"/>
            <a:pathLst>
              <a:path w="5906891" h="4114800">
                <a:moveTo>
                  <a:pt x="0" y="0"/>
                </a:moveTo>
                <a:lnTo>
                  <a:pt x="5906891" y="0"/>
                </a:lnTo>
                <a:lnTo>
                  <a:pt x="590689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0" name="TextBox 20">
            <a:extLst>
              <a:ext uri="{FF2B5EF4-FFF2-40B4-BE49-F238E27FC236}">
                <a16:creationId xmlns:a16="http://schemas.microsoft.com/office/drawing/2014/main" id="{6E0EE504-F4A7-46DC-8399-2CE6814272DB}"/>
              </a:ext>
            </a:extLst>
          </p:cNvPr>
          <p:cNvSpPr txBox="1"/>
          <p:nvPr/>
        </p:nvSpPr>
        <p:spPr>
          <a:xfrm>
            <a:off x="1676400" y="4819355"/>
            <a:ext cx="4834156" cy="2603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l">
              <a:lnSpc>
                <a:spcPts val="2520"/>
              </a:lnSpc>
              <a:spcBef>
                <a:spcPct val="0"/>
              </a:spcBef>
            </a:pPr>
            <a:r>
              <a:rPr lang="en-US" altLang="ko-KR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</a:t>
            </a:r>
            <a:r>
              <a:rPr lang="ko-KR" altLang="en-US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단계에 걸친 추천과정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lvl="0" algn="l">
              <a:lnSpc>
                <a:spcPts val="2520"/>
              </a:lnSpc>
              <a:spcBef>
                <a:spcPct val="0"/>
              </a:spcBef>
            </a:pP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단계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고객 요구사항 우선순위 파악 </a:t>
            </a:r>
            <a:endParaRPr lang="en-US" altLang="ko-KR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단계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 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매트리스가 고객에게 적합한 이유</a:t>
            </a: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단계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최종 추천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상위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단계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 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주의사항 및 조언</a:t>
            </a:r>
            <a:endParaRPr lang="en-US" altLang="ko-KR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endParaRPr lang="en-US" sz="18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4" name="TextBox 15">
            <a:extLst>
              <a:ext uri="{FF2B5EF4-FFF2-40B4-BE49-F238E27FC236}">
                <a16:creationId xmlns:a16="http://schemas.microsoft.com/office/drawing/2014/main" id="{4477DF16-E0D8-4D27-BE22-D5B5586FB175}"/>
              </a:ext>
            </a:extLst>
          </p:cNvPr>
          <p:cNvSpPr txBox="1"/>
          <p:nvPr/>
        </p:nvSpPr>
        <p:spPr>
          <a:xfrm>
            <a:off x="1698171" y="4088615"/>
            <a:ext cx="4451955" cy="333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Fewshot</a:t>
            </a:r>
            <a:r>
              <a:rPr 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Role-based</a:t>
            </a:r>
          </a:p>
        </p:txBody>
      </p:sp>
      <p:sp>
        <p:nvSpPr>
          <p:cNvPr id="39" name="TextBox 15">
            <a:extLst>
              <a:ext uri="{FF2B5EF4-FFF2-40B4-BE49-F238E27FC236}">
                <a16:creationId xmlns:a16="http://schemas.microsoft.com/office/drawing/2014/main" id="{CAF3B331-0DB8-49F0-8C40-E7E7BBADD654}"/>
              </a:ext>
            </a:extLst>
          </p:cNvPr>
          <p:cNvSpPr txBox="1"/>
          <p:nvPr/>
        </p:nvSpPr>
        <p:spPr>
          <a:xfrm>
            <a:off x="7362017" y="4761767"/>
            <a:ext cx="4415429" cy="19033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en-US" altLang="ko-KR" dirty="0">
                <a:latin typeface="Source Han Sans KR" panose="020B0600000101010101" charset="-127"/>
                <a:ea typeface="Source Han Sans KR" panose="020B0600000101010101" charset="-127"/>
              </a:rPr>
              <a:t>features, reviews, description </a:t>
            </a:r>
            <a:r>
              <a:rPr lang="ko-KR" altLang="en-US" dirty="0">
                <a:latin typeface="Source Han Sans KR" panose="020B0600000101010101" charset="-127"/>
                <a:ea typeface="Source Han Sans KR" panose="020B0600000101010101" charset="-127"/>
              </a:rPr>
              <a:t>등 흩어진 정보를 짧고 설득력 있게 요약해서 설명다수의 도구</a:t>
            </a:r>
            <a:r>
              <a:rPr lang="en-US" altLang="ko-KR" dirty="0">
                <a:latin typeface="Source Han Sans KR" panose="020B0600000101010101" charset="-127"/>
                <a:ea typeface="Source Han Sans KR" panose="020B0600000101010101" charset="-127"/>
              </a:rPr>
              <a:t>(</a:t>
            </a:r>
            <a:r>
              <a:rPr lang="ko-KR" altLang="en-US" dirty="0">
                <a:latin typeface="Source Han Sans KR" panose="020B0600000101010101" charset="-127"/>
                <a:ea typeface="Source Han Sans KR" panose="020B0600000101010101" charset="-127"/>
              </a:rPr>
              <a:t>함수</a:t>
            </a:r>
            <a:r>
              <a:rPr lang="en-US" altLang="ko-KR" dirty="0">
                <a:latin typeface="Source Han Sans KR" panose="020B0600000101010101" charset="-127"/>
                <a:ea typeface="Source Han Sans KR" panose="020B0600000101010101" charset="-127"/>
              </a:rPr>
              <a:t>, API, </a:t>
            </a:r>
            <a:r>
              <a:rPr lang="ko-KR" altLang="en-US" dirty="0">
                <a:latin typeface="Source Han Sans KR" panose="020B0600000101010101" charset="-127"/>
                <a:ea typeface="Source Han Sans KR" panose="020B0600000101010101" charset="-127"/>
              </a:rPr>
              <a:t>검색 등</a:t>
            </a:r>
            <a:r>
              <a:rPr lang="en-US" altLang="ko-KR" dirty="0">
                <a:latin typeface="Source Han Sans KR" panose="020B0600000101010101" charset="-127"/>
                <a:ea typeface="Source Han Sans KR" panose="020B0600000101010101" charset="-127"/>
              </a:rPr>
              <a:t>)</a:t>
            </a:r>
            <a:r>
              <a:rPr lang="ko-KR" altLang="en-US" dirty="0">
                <a:latin typeface="Source Han Sans KR" panose="020B0600000101010101" charset="-127"/>
                <a:ea typeface="Source Han Sans KR" panose="020B0600000101010101" charset="-127"/>
              </a:rPr>
              <a:t>를 조합하여 사용 가능</a:t>
            </a:r>
            <a:endParaRPr lang="en-US" altLang="ko-KR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lvl="0" algn="l">
              <a:lnSpc>
                <a:spcPts val="2520"/>
              </a:lnSpc>
              <a:spcBef>
                <a:spcPct val="0"/>
              </a:spcBef>
            </a:pPr>
            <a:endParaRPr lang="en-US" altLang="ko-KR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en-US" altLang="ko-KR" dirty="0">
                <a:latin typeface="Source Han Sans KR" panose="020B0600000101010101" charset="-127"/>
                <a:ea typeface="Source Han Sans KR" panose="020B0600000101010101" charset="-127"/>
              </a:rPr>
              <a:t>Function Calling or </a:t>
            </a:r>
            <a:r>
              <a:rPr lang="en-US" altLang="ko-KR" dirty="0" err="1">
                <a:latin typeface="Source Han Sans KR" panose="020B0600000101010101" charset="-127"/>
                <a:ea typeface="Source Han Sans KR" panose="020B0600000101010101" charset="-127"/>
              </a:rPr>
              <a:t>ReAct</a:t>
            </a:r>
            <a:r>
              <a:rPr lang="ko-KR" altLang="en-US" dirty="0">
                <a:latin typeface="Source Han Sans KR" panose="020B0600000101010101" charset="-127"/>
                <a:ea typeface="Source Han Sans KR" panose="020B0600000101010101" charset="-127"/>
              </a:rPr>
              <a:t>에 최적화</a:t>
            </a:r>
            <a:endParaRPr lang="en-US" sz="18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grpSp>
        <p:nvGrpSpPr>
          <p:cNvPr id="41" name="Group 9">
            <a:extLst>
              <a:ext uri="{FF2B5EF4-FFF2-40B4-BE49-F238E27FC236}">
                <a16:creationId xmlns:a16="http://schemas.microsoft.com/office/drawing/2014/main" id="{87CA659A-2B9C-46DA-A9E2-D80544A2000F}"/>
              </a:ext>
            </a:extLst>
          </p:cNvPr>
          <p:cNvGrpSpPr/>
          <p:nvPr/>
        </p:nvGrpSpPr>
        <p:grpSpPr>
          <a:xfrm>
            <a:off x="13424433" y="3141887"/>
            <a:ext cx="3086100" cy="565499"/>
            <a:chOff x="0" y="0"/>
            <a:chExt cx="4114800" cy="753999"/>
          </a:xfrm>
        </p:grpSpPr>
        <p:grpSp>
          <p:nvGrpSpPr>
            <p:cNvPr id="42" name="Group 10">
              <a:extLst>
                <a:ext uri="{FF2B5EF4-FFF2-40B4-BE49-F238E27FC236}">
                  <a16:creationId xmlns:a16="http://schemas.microsoft.com/office/drawing/2014/main" id="{F3CD04E2-21D3-4E3C-9157-C58F5F119F1D}"/>
                </a:ext>
              </a:extLst>
            </p:cNvPr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44" name="Freeform 11">
                <a:extLst>
                  <a:ext uri="{FF2B5EF4-FFF2-40B4-BE49-F238E27FC236}">
                    <a16:creationId xmlns:a16="http://schemas.microsoft.com/office/drawing/2014/main" id="{E7BD295A-8A1B-4CB8-B4BF-8F1D07CB401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45" name="TextBox 12">
                <a:extLst>
                  <a:ext uri="{FF2B5EF4-FFF2-40B4-BE49-F238E27FC236}">
                    <a16:creationId xmlns:a16="http://schemas.microsoft.com/office/drawing/2014/main" id="{FC948150-6359-4389-8683-E1EC8B96DF19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43" name="TextBox 13">
              <a:extLst>
                <a:ext uri="{FF2B5EF4-FFF2-40B4-BE49-F238E27FC236}">
                  <a16:creationId xmlns:a16="http://schemas.microsoft.com/office/drawing/2014/main" id="{A3980BF7-E068-4C2A-87AB-5B9C9005877E}"/>
                </a:ext>
              </a:extLst>
            </p:cNvPr>
            <p:cNvSpPr txBox="1"/>
            <p:nvPr/>
          </p:nvSpPr>
          <p:spPr>
            <a:xfrm>
              <a:off x="908380" y="137816"/>
              <a:ext cx="2430644" cy="4478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 dirty="0" err="1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Streamlit</a:t>
              </a:r>
              <a:r>
                <a:rPr lang="en-US" sz="2000" b="1" dirty="0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 </a:t>
              </a:r>
              <a:r>
                <a:rPr lang="ko-KR" altLang="en-US" sz="2000" b="1" dirty="0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실행</a:t>
              </a:r>
              <a:endParaRPr lang="en-US" sz="2000" b="1" dirty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46" name="TextBox 15">
            <a:extLst>
              <a:ext uri="{FF2B5EF4-FFF2-40B4-BE49-F238E27FC236}">
                <a16:creationId xmlns:a16="http://schemas.microsoft.com/office/drawing/2014/main" id="{FB0D293E-9CB4-423D-BD1F-5169B213B66B}"/>
              </a:ext>
            </a:extLst>
          </p:cNvPr>
          <p:cNvSpPr txBox="1"/>
          <p:nvPr/>
        </p:nvSpPr>
        <p:spPr>
          <a:xfrm>
            <a:off x="13213760" y="4102300"/>
            <a:ext cx="3792073" cy="1262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>
                <a:latin typeface="Source Han Sans KR" panose="020B0600000101010101" charset="-127"/>
                <a:ea typeface="Source Han Sans KR" panose="020B0600000101010101" charset="-127"/>
              </a:rPr>
              <a:t>데모 파일 시연</a:t>
            </a:r>
            <a:endParaRPr lang="en-US" altLang="ko-KR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endParaRPr lang="en-US" altLang="ko-KR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>
                <a:latin typeface="Source Han Sans KR" panose="020B0600000101010101" charset="-127"/>
                <a:ea typeface="Source Han Sans KR" panose="020B0600000101010101" charset="-127"/>
              </a:rPr>
              <a:t>실제  사용자가 되어 질의응답</a:t>
            </a:r>
            <a:endParaRPr lang="en-US" altLang="ko-KR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>
                <a:latin typeface="Source Han Sans KR" panose="020B0600000101010101" charset="-127"/>
                <a:ea typeface="Source Han Sans KR" panose="020B0600000101010101" charset="-127"/>
              </a:rPr>
              <a:t>답변에 대한 품질평가</a:t>
            </a:r>
            <a:endParaRPr lang="en-US" altLang="ko-KR" dirty="0">
              <a:latin typeface="Source Han Sans KR" panose="020B0600000101010101" charset="-127"/>
              <a:ea typeface="Source Han Sans KR" panose="020B0600000101010101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AA69B46-3C24-4D5D-AC00-34B96EE9B849}"/>
              </a:ext>
            </a:extLst>
          </p:cNvPr>
          <p:cNvGrpSpPr/>
          <p:nvPr/>
        </p:nvGrpSpPr>
        <p:grpSpPr>
          <a:xfrm>
            <a:off x="775464" y="699897"/>
            <a:ext cx="7969172" cy="4772406"/>
            <a:chOff x="0" y="0"/>
            <a:chExt cx="1021293" cy="611610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127BA1F1-56F5-48CE-BE93-D3B7F6D3D492}"/>
                </a:ext>
              </a:extLst>
            </p:cNvPr>
            <p:cNvSpPr/>
            <p:nvPr/>
          </p:nvSpPr>
          <p:spPr>
            <a:xfrm>
              <a:off x="0" y="0"/>
              <a:ext cx="1011122" cy="611610"/>
            </a:xfrm>
            <a:custGeom>
              <a:avLst/>
              <a:gdLst/>
              <a:ahLst/>
              <a:cxnLst/>
              <a:rect l="l" t="t" r="r" b="b"/>
              <a:pathLst>
                <a:path w="1011122" h="611610">
                  <a:moveTo>
                    <a:pt x="771462" y="0"/>
                  </a:moveTo>
                  <a:lnTo>
                    <a:pt x="46631" y="0"/>
                  </a:lnTo>
                  <a:cubicBezTo>
                    <a:pt x="34264" y="0"/>
                    <a:pt x="22403" y="4913"/>
                    <a:pt x="13658" y="13658"/>
                  </a:cubicBezTo>
                  <a:cubicBezTo>
                    <a:pt x="4913" y="22403"/>
                    <a:pt x="0" y="34264"/>
                    <a:pt x="0" y="46631"/>
                  </a:cubicBezTo>
                  <a:lnTo>
                    <a:pt x="0" y="564979"/>
                  </a:lnTo>
                  <a:cubicBezTo>
                    <a:pt x="0" y="577346"/>
                    <a:pt x="4913" y="589207"/>
                    <a:pt x="13658" y="597952"/>
                  </a:cubicBezTo>
                  <a:cubicBezTo>
                    <a:pt x="22403" y="606697"/>
                    <a:pt x="34264" y="611610"/>
                    <a:pt x="46631" y="611610"/>
                  </a:cubicBezTo>
                  <a:lnTo>
                    <a:pt x="771462" y="611610"/>
                  </a:lnTo>
                  <a:cubicBezTo>
                    <a:pt x="800588" y="611610"/>
                    <a:pt x="827781" y="597030"/>
                    <a:pt x="843901" y="572771"/>
                  </a:cubicBezTo>
                  <a:lnTo>
                    <a:pt x="995486" y="344644"/>
                  </a:lnTo>
                  <a:cubicBezTo>
                    <a:pt x="1011122" y="321112"/>
                    <a:pt x="1011122" y="290498"/>
                    <a:pt x="995486" y="266966"/>
                  </a:cubicBezTo>
                  <a:lnTo>
                    <a:pt x="843901" y="38839"/>
                  </a:lnTo>
                  <a:cubicBezTo>
                    <a:pt x="827781" y="14580"/>
                    <a:pt x="800588" y="0"/>
                    <a:pt x="771462" y="0"/>
                  </a:cubicBezTo>
                  <a:close/>
                </a:path>
              </a:pathLst>
            </a:custGeom>
            <a:solidFill>
              <a:srgbClr val="FEEBEB"/>
            </a:solidFill>
            <a:ln w="19050" cap="rnd">
              <a:solidFill>
                <a:srgbClr val="3235AD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1B84FC76-1DA4-439B-B9F7-BC7BCEC0060D}"/>
                </a:ext>
              </a:extLst>
            </p:cNvPr>
            <p:cNvSpPr txBox="1"/>
            <p:nvPr/>
          </p:nvSpPr>
          <p:spPr>
            <a:xfrm>
              <a:off x="0" y="-95250"/>
              <a:ext cx="906993" cy="7068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9">
            <a:extLst>
              <a:ext uri="{FF2B5EF4-FFF2-40B4-BE49-F238E27FC236}">
                <a16:creationId xmlns:a16="http://schemas.microsoft.com/office/drawing/2014/main" id="{B07EE470-A0B4-481D-9EAC-01C8D9C5C6CE}"/>
              </a:ext>
            </a:extLst>
          </p:cNvPr>
          <p:cNvGrpSpPr/>
          <p:nvPr/>
        </p:nvGrpSpPr>
        <p:grpSpPr>
          <a:xfrm rot="-10800000">
            <a:off x="521815" y="1931472"/>
            <a:ext cx="17244371" cy="7655631"/>
            <a:chOff x="0" y="0"/>
            <a:chExt cx="6422645" cy="2851330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A2BFDAED-12E2-491A-B3AF-C47D5884F654}"/>
                </a:ext>
              </a:extLst>
            </p:cNvPr>
            <p:cNvSpPr/>
            <p:nvPr/>
          </p:nvSpPr>
          <p:spPr>
            <a:xfrm>
              <a:off x="0" y="0"/>
              <a:ext cx="6422644" cy="2851330"/>
            </a:xfrm>
            <a:custGeom>
              <a:avLst/>
              <a:gdLst/>
              <a:ahLst/>
              <a:cxnLst/>
              <a:rect l="l" t="t" r="r" b="b"/>
              <a:pathLst>
                <a:path w="6422644" h="2851330">
                  <a:moveTo>
                    <a:pt x="19305" y="0"/>
                  </a:moveTo>
                  <a:lnTo>
                    <a:pt x="6403339" y="0"/>
                  </a:lnTo>
                  <a:cubicBezTo>
                    <a:pt x="6414001" y="0"/>
                    <a:pt x="6422644" y="8643"/>
                    <a:pt x="6422644" y="19305"/>
                  </a:cubicBezTo>
                  <a:lnTo>
                    <a:pt x="6422644" y="2832025"/>
                  </a:lnTo>
                  <a:cubicBezTo>
                    <a:pt x="6422644" y="2842687"/>
                    <a:pt x="6414001" y="2851330"/>
                    <a:pt x="6403339" y="2851330"/>
                  </a:cubicBezTo>
                  <a:lnTo>
                    <a:pt x="19305" y="2851330"/>
                  </a:lnTo>
                  <a:cubicBezTo>
                    <a:pt x="8643" y="2851330"/>
                    <a:pt x="0" y="2842687"/>
                    <a:pt x="0" y="2832025"/>
                  </a:cubicBezTo>
                  <a:lnTo>
                    <a:pt x="0" y="19305"/>
                  </a:lnTo>
                  <a:cubicBezTo>
                    <a:pt x="0" y="8643"/>
                    <a:pt x="8643" y="0"/>
                    <a:pt x="1930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3235AD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ECB5EFE0-E43F-4BF2-AFE6-C4A85981A239}"/>
                </a:ext>
              </a:extLst>
            </p:cNvPr>
            <p:cNvSpPr txBox="1"/>
            <p:nvPr/>
          </p:nvSpPr>
          <p:spPr>
            <a:xfrm>
              <a:off x="0" y="-95250"/>
              <a:ext cx="6422645" cy="2946580"/>
            </a:xfrm>
            <a:prstGeom prst="rect">
              <a:avLst/>
            </a:prstGeom>
          </p:spPr>
          <p:txBody>
            <a:bodyPr lIns="34562" tIns="34562" rIns="34562" bIns="34562" rtlCol="0" anchor="ctr"/>
            <a:lstStyle/>
            <a:p>
              <a:pPr algn="ctr">
                <a:lnSpc>
                  <a:spcPts val="2359"/>
                </a:lnSpc>
              </a:pPr>
              <a:endParaRPr/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E83D4930-658E-4960-BDC0-5131A39C0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79" y="2673520"/>
            <a:ext cx="8153819" cy="6178868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D7E2E21-C6A9-4CE2-997F-D7B4661EF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7804" y="4838700"/>
            <a:ext cx="8017233" cy="39755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TextBox 7">
            <a:extLst>
              <a:ext uri="{FF2B5EF4-FFF2-40B4-BE49-F238E27FC236}">
                <a16:creationId xmlns:a16="http://schemas.microsoft.com/office/drawing/2014/main" id="{E66116BB-CDA8-4702-BE24-9C880B612815}"/>
              </a:ext>
            </a:extLst>
          </p:cNvPr>
          <p:cNvSpPr txBox="1"/>
          <p:nvPr/>
        </p:nvSpPr>
        <p:spPr>
          <a:xfrm>
            <a:off x="9601200" y="3396682"/>
            <a:ext cx="6730975" cy="620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품목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브랜드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타입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가격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강도 특성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장점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단점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사용자리뷰</a:t>
            </a:r>
            <a:r>
              <a:rPr lang="en-US" altLang="ko-KR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제품요약 등  가상의 매트리스데이터 생성</a:t>
            </a:r>
            <a:endParaRPr lang="en-US" sz="1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23" name="TextBox 5">
            <a:extLst>
              <a:ext uri="{FF2B5EF4-FFF2-40B4-BE49-F238E27FC236}">
                <a16:creationId xmlns:a16="http://schemas.microsoft.com/office/drawing/2014/main" id="{BFD12FC2-C651-4CDB-BF35-FDD83F3717F6}"/>
              </a:ext>
            </a:extLst>
          </p:cNvPr>
          <p:cNvSpPr txBox="1"/>
          <p:nvPr/>
        </p:nvSpPr>
        <p:spPr>
          <a:xfrm>
            <a:off x="1118677" y="957387"/>
            <a:ext cx="4686300" cy="500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2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PROCESS SUMMARY</a:t>
            </a:r>
            <a:endParaRPr lang="en-US" sz="32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6">
            <a:extLst>
              <a:ext uri="{FF2B5EF4-FFF2-40B4-BE49-F238E27FC236}">
                <a16:creationId xmlns:a16="http://schemas.microsoft.com/office/drawing/2014/main" id="{0D9E26D6-7ADC-470D-BCB4-76C5BE59C446}"/>
              </a:ext>
            </a:extLst>
          </p:cNvPr>
          <p:cNvSpPr txBox="1"/>
          <p:nvPr/>
        </p:nvSpPr>
        <p:spPr>
          <a:xfrm>
            <a:off x="1703182" y="1434612"/>
            <a:ext cx="4797251" cy="335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1. DATA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준비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5" name="Freeform 2">
            <a:extLst>
              <a:ext uri="{FF2B5EF4-FFF2-40B4-BE49-F238E27FC236}">
                <a16:creationId xmlns:a16="http://schemas.microsoft.com/office/drawing/2014/main" id="{143BC2E3-DC0A-4BB0-8F70-B70E76B8B753}"/>
              </a:ext>
            </a:extLst>
          </p:cNvPr>
          <p:cNvSpPr/>
          <p:nvPr/>
        </p:nvSpPr>
        <p:spPr>
          <a:xfrm>
            <a:off x="1151334" y="1504393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6" name="TextBox 13">
            <a:extLst>
              <a:ext uri="{FF2B5EF4-FFF2-40B4-BE49-F238E27FC236}">
                <a16:creationId xmlns:a16="http://schemas.microsoft.com/office/drawing/2014/main" id="{1F78B98F-FADE-4013-B2CA-B30C495CF7E2}"/>
              </a:ext>
            </a:extLst>
          </p:cNvPr>
          <p:cNvSpPr txBox="1"/>
          <p:nvPr/>
        </p:nvSpPr>
        <p:spPr>
          <a:xfrm>
            <a:off x="9312935" y="2807738"/>
            <a:ext cx="4932271" cy="333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252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1000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개의 데이터파일 생성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Freeform 33">
            <a:extLst>
              <a:ext uri="{FF2B5EF4-FFF2-40B4-BE49-F238E27FC236}">
                <a16:creationId xmlns:a16="http://schemas.microsoft.com/office/drawing/2014/main" id="{FC212989-9AD2-4553-897A-4334E82E468E}"/>
              </a:ext>
            </a:extLst>
          </p:cNvPr>
          <p:cNvSpPr/>
          <p:nvPr/>
        </p:nvSpPr>
        <p:spPr>
          <a:xfrm>
            <a:off x="8866103" y="2427186"/>
            <a:ext cx="735097" cy="658914"/>
          </a:xfrm>
          <a:custGeom>
            <a:avLst/>
            <a:gdLst/>
            <a:ahLst/>
            <a:cxnLst/>
            <a:rect l="l" t="t" r="r" b="b"/>
            <a:pathLst>
              <a:path w="980129" h="878552">
                <a:moveTo>
                  <a:pt x="0" y="0"/>
                </a:moveTo>
                <a:lnTo>
                  <a:pt x="980129" y="0"/>
                </a:lnTo>
                <a:lnTo>
                  <a:pt x="980129" y="878553"/>
                </a:lnTo>
                <a:lnTo>
                  <a:pt x="0" y="87855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926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AA69B46-3C24-4D5D-AC00-34B96EE9B849}"/>
              </a:ext>
            </a:extLst>
          </p:cNvPr>
          <p:cNvGrpSpPr/>
          <p:nvPr/>
        </p:nvGrpSpPr>
        <p:grpSpPr>
          <a:xfrm>
            <a:off x="775464" y="699897"/>
            <a:ext cx="7969172" cy="4772406"/>
            <a:chOff x="0" y="0"/>
            <a:chExt cx="1021293" cy="611610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127BA1F1-56F5-48CE-BE93-D3B7F6D3D492}"/>
                </a:ext>
              </a:extLst>
            </p:cNvPr>
            <p:cNvSpPr/>
            <p:nvPr/>
          </p:nvSpPr>
          <p:spPr>
            <a:xfrm>
              <a:off x="0" y="0"/>
              <a:ext cx="1011122" cy="611610"/>
            </a:xfrm>
            <a:custGeom>
              <a:avLst/>
              <a:gdLst/>
              <a:ahLst/>
              <a:cxnLst/>
              <a:rect l="l" t="t" r="r" b="b"/>
              <a:pathLst>
                <a:path w="1011122" h="611610">
                  <a:moveTo>
                    <a:pt x="771462" y="0"/>
                  </a:moveTo>
                  <a:lnTo>
                    <a:pt x="46631" y="0"/>
                  </a:lnTo>
                  <a:cubicBezTo>
                    <a:pt x="34264" y="0"/>
                    <a:pt x="22403" y="4913"/>
                    <a:pt x="13658" y="13658"/>
                  </a:cubicBezTo>
                  <a:cubicBezTo>
                    <a:pt x="4913" y="22403"/>
                    <a:pt x="0" y="34264"/>
                    <a:pt x="0" y="46631"/>
                  </a:cubicBezTo>
                  <a:lnTo>
                    <a:pt x="0" y="564979"/>
                  </a:lnTo>
                  <a:cubicBezTo>
                    <a:pt x="0" y="577346"/>
                    <a:pt x="4913" y="589207"/>
                    <a:pt x="13658" y="597952"/>
                  </a:cubicBezTo>
                  <a:cubicBezTo>
                    <a:pt x="22403" y="606697"/>
                    <a:pt x="34264" y="611610"/>
                    <a:pt x="46631" y="611610"/>
                  </a:cubicBezTo>
                  <a:lnTo>
                    <a:pt x="771462" y="611610"/>
                  </a:lnTo>
                  <a:cubicBezTo>
                    <a:pt x="800588" y="611610"/>
                    <a:pt x="827781" y="597030"/>
                    <a:pt x="843901" y="572771"/>
                  </a:cubicBezTo>
                  <a:lnTo>
                    <a:pt x="995486" y="344644"/>
                  </a:lnTo>
                  <a:cubicBezTo>
                    <a:pt x="1011122" y="321112"/>
                    <a:pt x="1011122" y="290498"/>
                    <a:pt x="995486" y="266966"/>
                  </a:cubicBezTo>
                  <a:lnTo>
                    <a:pt x="843901" y="38839"/>
                  </a:lnTo>
                  <a:cubicBezTo>
                    <a:pt x="827781" y="14580"/>
                    <a:pt x="800588" y="0"/>
                    <a:pt x="771462" y="0"/>
                  </a:cubicBezTo>
                  <a:close/>
                </a:path>
              </a:pathLst>
            </a:custGeom>
            <a:solidFill>
              <a:srgbClr val="FEEBEB"/>
            </a:solidFill>
            <a:ln w="19050" cap="rnd">
              <a:solidFill>
                <a:srgbClr val="3235AD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1B84FC76-1DA4-439B-B9F7-BC7BCEC0060D}"/>
                </a:ext>
              </a:extLst>
            </p:cNvPr>
            <p:cNvSpPr txBox="1"/>
            <p:nvPr/>
          </p:nvSpPr>
          <p:spPr>
            <a:xfrm>
              <a:off x="0" y="-95250"/>
              <a:ext cx="906993" cy="7068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9">
            <a:extLst>
              <a:ext uri="{FF2B5EF4-FFF2-40B4-BE49-F238E27FC236}">
                <a16:creationId xmlns:a16="http://schemas.microsoft.com/office/drawing/2014/main" id="{B07EE470-A0B4-481D-9EAC-01C8D9C5C6CE}"/>
              </a:ext>
            </a:extLst>
          </p:cNvPr>
          <p:cNvGrpSpPr/>
          <p:nvPr/>
        </p:nvGrpSpPr>
        <p:grpSpPr>
          <a:xfrm rot="-10800000">
            <a:off x="521815" y="1931472"/>
            <a:ext cx="17244371" cy="7655631"/>
            <a:chOff x="0" y="0"/>
            <a:chExt cx="6422645" cy="2851330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A2BFDAED-12E2-491A-B3AF-C47D5884F654}"/>
                </a:ext>
              </a:extLst>
            </p:cNvPr>
            <p:cNvSpPr/>
            <p:nvPr/>
          </p:nvSpPr>
          <p:spPr>
            <a:xfrm>
              <a:off x="0" y="0"/>
              <a:ext cx="6422644" cy="2851330"/>
            </a:xfrm>
            <a:custGeom>
              <a:avLst/>
              <a:gdLst/>
              <a:ahLst/>
              <a:cxnLst/>
              <a:rect l="l" t="t" r="r" b="b"/>
              <a:pathLst>
                <a:path w="6422644" h="2851330">
                  <a:moveTo>
                    <a:pt x="19305" y="0"/>
                  </a:moveTo>
                  <a:lnTo>
                    <a:pt x="6403339" y="0"/>
                  </a:lnTo>
                  <a:cubicBezTo>
                    <a:pt x="6414001" y="0"/>
                    <a:pt x="6422644" y="8643"/>
                    <a:pt x="6422644" y="19305"/>
                  </a:cubicBezTo>
                  <a:lnTo>
                    <a:pt x="6422644" y="2832025"/>
                  </a:lnTo>
                  <a:cubicBezTo>
                    <a:pt x="6422644" y="2842687"/>
                    <a:pt x="6414001" y="2851330"/>
                    <a:pt x="6403339" y="2851330"/>
                  </a:cubicBezTo>
                  <a:lnTo>
                    <a:pt x="19305" y="2851330"/>
                  </a:lnTo>
                  <a:cubicBezTo>
                    <a:pt x="8643" y="2851330"/>
                    <a:pt x="0" y="2842687"/>
                    <a:pt x="0" y="2832025"/>
                  </a:cubicBezTo>
                  <a:lnTo>
                    <a:pt x="0" y="19305"/>
                  </a:lnTo>
                  <a:cubicBezTo>
                    <a:pt x="0" y="8643"/>
                    <a:pt x="8643" y="0"/>
                    <a:pt x="1930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3235AD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ECB5EFE0-E43F-4BF2-AFE6-C4A85981A239}"/>
                </a:ext>
              </a:extLst>
            </p:cNvPr>
            <p:cNvSpPr txBox="1"/>
            <p:nvPr/>
          </p:nvSpPr>
          <p:spPr>
            <a:xfrm>
              <a:off x="0" y="-95250"/>
              <a:ext cx="6422645" cy="2946580"/>
            </a:xfrm>
            <a:prstGeom prst="rect">
              <a:avLst/>
            </a:prstGeom>
          </p:spPr>
          <p:txBody>
            <a:bodyPr lIns="34562" tIns="34562" rIns="34562" bIns="34562" rtlCol="0" anchor="ctr"/>
            <a:lstStyle/>
            <a:p>
              <a:pPr algn="ctr">
                <a:lnSpc>
                  <a:spcPts val="2359"/>
                </a:lnSpc>
              </a:pPr>
              <a:endParaRPr/>
            </a:p>
          </p:txBody>
        </p:sp>
      </p:grpSp>
      <p:sp>
        <p:nvSpPr>
          <p:cNvPr id="16" name="TextBox 5">
            <a:extLst>
              <a:ext uri="{FF2B5EF4-FFF2-40B4-BE49-F238E27FC236}">
                <a16:creationId xmlns:a16="http://schemas.microsoft.com/office/drawing/2014/main" id="{E09B2367-A787-4240-942F-72613A86E45A}"/>
              </a:ext>
            </a:extLst>
          </p:cNvPr>
          <p:cNvSpPr txBox="1"/>
          <p:nvPr/>
        </p:nvSpPr>
        <p:spPr>
          <a:xfrm>
            <a:off x="1118677" y="957387"/>
            <a:ext cx="4686300" cy="500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2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PROCESS SUMMARY</a:t>
            </a:r>
            <a:endParaRPr lang="en-US" sz="32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7" name="TextBox 6">
            <a:extLst>
              <a:ext uri="{FF2B5EF4-FFF2-40B4-BE49-F238E27FC236}">
                <a16:creationId xmlns:a16="http://schemas.microsoft.com/office/drawing/2014/main" id="{16BCE6CE-F61E-45E3-94DF-E2356EE6CC8A}"/>
              </a:ext>
            </a:extLst>
          </p:cNvPr>
          <p:cNvSpPr txBox="1"/>
          <p:nvPr/>
        </p:nvSpPr>
        <p:spPr>
          <a:xfrm>
            <a:off x="1703182" y="1434612"/>
            <a:ext cx="4797251" cy="335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2. RAG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시스템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구축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2" name="Freeform 2">
            <a:extLst>
              <a:ext uri="{FF2B5EF4-FFF2-40B4-BE49-F238E27FC236}">
                <a16:creationId xmlns:a16="http://schemas.microsoft.com/office/drawing/2014/main" id="{4E8D2757-EF94-4559-977B-9A31E46A5251}"/>
              </a:ext>
            </a:extLst>
          </p:cNvPr>
          <p:cNvSpPr/>
          <p:nvPr/>
        </p:nvSpPr>
        <p:spPr>
          <a:xfrm>
            <a:off x="1151334" y="1504393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23" name="Group 11">
            <a:extLst>
              <a:ext uri="{FF2B5EF4-FFF2-40B4-BE49-F238E27FC236}">
                <a16:creationId xmlns:a16="http://schemas.microsoft.com/office/drawing/2014/main" id="{CDF74671-FA04-4931-B1E8-9E0D4541A310}"/>
              </a:ext>
            </a:extLst>
          </p:cNvPr>
          <p:cNvGrpSpPr/>
          <p:nvPr/>
        </p:nvGrpSpPr>
        <p:grpSpPr>
          <a:xfrm>
            <a:off x="9309278" y="2453908"/>
            <a:ext cx="5645777" cy="851370"/>
            <a:chOff x="0" y="-47625"/>
            <a:chExt cx="6534257" cy="1135158"/>
          </a:xfrm>
        </p:grpSpPr>
        <p:sp>
          <p:nvSpPr>
            <p:cNvPr id="24" name="TextBox 12">
              <a:extLst>
                <a:ext uri="{FF2B5EF4-FFF2-40B4-BE49-F238E27FC236}">
                  <a16:creationId xmlns:a16="http://schemas.microsoft.com/office/drawing/2014/main" id="{653D5B45-A493-4106-949B-F31BB5354738}"/>
                </a:ext>
              </a:extLst>
            </p:cNvPr>
            <p:cNvSpPr txBox="1"/>
            <p:nvPr/>
          </p:nvSpPr>
          <p:spPr>
            <a:xfrm>
              <a:off x="121805" y="678191"/>
              <a:ext cx="6412452" cy="40934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altLang="ko-KR" sz="2000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</a:t>
              </a:r>
              <a:r>
                <a:rPr lang="ko-KR" altLang="en-US" sz="2000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 문맥을 고려한 </a:t>
              </a:r>
              <a:r>
                <a:rPr lang="ko-KR" altLang="en-US" sz="2000" dirty="0" err="1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임베딩</a:t>
              </a:r>
              <a:r>
                <a:rPr lang="ko-KR" altLang="en-US" sz="2000" dirty="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모델 </a:t>
              </a:r>
              <a:endParaRPr lang="en-US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endParaRPr>
            </a:p>
          </p:txBody>
        </p:sp>
        <p:sp>
          <p:nvSpPr>
            <p:cNvPr id="25" name="TextBox 13">
              <a:extLst>
                <a:ext uri="{FF2B5EF4-FFF2-40B4-BE49-F238E27FC236}">
                  <a16:creationId xmlns:a16="http://schemas.microsoft.com/office/drawing/2014/main" id="{F8717213-1C47-4AE9-9AFF-97451A4C518A}"/>
                </a:ext>
              </a:extLst>
            </p:cNvPr>
            <p:cNvSpPr txBox="1"/>
            <p:nvPr/>
          </p:nvSpPr>
          <p:spPr>
            <a:xfrm>
              <a:off x="0" y="-47625"/>
              <a:ext cx="6412453" cy="44482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457200" indent="-457200" algn="l">
                <a:lnSpc>
                  <a:spcPts val="2520"/>
                </a:lnSpc>
                <a:buFont typeface="Arial" panose="020B0604020202020204" pitchFamily="34" charset="0"/>
                <a:buChar char="•"/>
              </a:pPr>
              <a:r>
                <a:rPr lang="ko-KR" altLang="en-US" sz="2800" b="1" dirty="0" err="1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임베딩</a:t>
              </a:r>
              <a:r>
                <a:rPr lang="ko-KR" altLang="en-US" sz="2800" b="1" dirty="0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 모델</a:t>
              </a:r>
              <a:r>
                <a:rPr lang="en-US" altLang="ko-KR" sz="2800" b="1" dirty="0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 </a:t>
              </a:r>
              <a:r>
                <a:rPr lang="en-US" altLang="ko-KR" sz="2400" b="1" dirty="0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“</a:t>
              </a:r>
              <a:r>
                <a:rPr lang="en-US" sz="2400" b="1" dirty="0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all-MiniLM-L6-v2”</a:t>
              </a:r>
              <a:endParaRPr 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26" name="TextBox 13">
            <a:extLst>
              <a:ext uri="{FF2B5EF4-FFF2-40B4-BE49-F238E27FC236}">
                <a16:creationId xmlns:a16="http://schemas.microsoft.com/office/drawing/2014/main" id="{26B9AD7C-AEB8-41A9-8BED-E9EDDB08377B}"/>
              </a:ext>
            </a:extLst>
          </p:cNvPr>
          <p:cNvSpPr txBox="1"/>
          <p:nvPr/>
        </p:nvSpPr>
        <p:spPr>
          <a:xfrm>
            <a:off x="9294467" y="3823573"/>
            <a:ext cx="5986097" cy="333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2520"/>
              </a:lnSpc>
              <a:buFont typeface="Arial" panose="020B0604020202020204" pitchFamily="34" charset="0"/>
              <a:buChar char="•"/>
            </a:pP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ChromaDB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FA299783-31BB-4AA9-994C-DC2DF1A18558}"/>
              </a:ext>
            </a:extLst>
          </p:cNvPr>
          <p:cNvSpPr txBox="1"/>
          <p:nvPr/>
        </p:nvSpPr>
        <p:spPr>
          <a:xfrm>
            <a:off x="9431120" y="4224756"/>
            <a:ext cx="6266079" cy="941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 err="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메트리스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데이터를 </a:t>
            </a:r>
            <a:r>
              <a:rPr lang="ko-KR" altLang="en-US" dirty="0" err="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임베딩하여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저장</a:t>
            </a: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+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메타조건 필터링이 가능하여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LLM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기반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RAG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에 최적</a:t>
            </a: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endParaRPr lang="en-US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600B23D-DD1C-4A25-9DB3-283F5C725D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4018" y="2440973"/>
            <a:ext cx="7644768" cy="62727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F0C65AE-15EB-4219-9085-1ED0ADC5B6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31121" y="5143501"/>
            <a:ext cx="6629741" cy="398230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8" name="Freeform 33">
            <a:extLst>
              <a:ext uri="{FF2B5EF4-FFF2-40B4-BE49-F238E27FC236}">
                <a16:creationId xmlns:a16="http://schemas.microsoft.com/office/drawing/2014/main" id="{74634265-E2E4-4CA0-A6A6-23DB7B3D1C09}"/>
              </a:ext>
            </a:extLst>
          </p:cNvPr>
          <p:cNvSpPr/>
          <p:nvPr/>
        </p:nvSpPr>
        <p:spPr>
          <a:xfrm>
            <a:off x="8887634" y="2083617"/>
            <a:ext cx="735097" cy="658914"/>
          </a:xfrm>
          <a:custGeom>
            <a:avLst/>
            <a:gdLst/>
            <a:ahLst/>
            <a:cxnLst/>
            <a:rect l="l" t="t" r="r" b="b"/>
            <a:pathLst>
              <a:path w="980129" h="878552">
                <a:moveTo>
                  <a:pt x="0" y="0"/>
                </a:moveTo>
                <a:lnTo>
                  <a:pt x="980129" y="0"/>
                </a:lnTo>
                <a:lnTo>
                  <a:pt x="980129" y="878553"/>
                </a:lnTo>
                <a:lnTo>
                  <a:pt x="0" y="87855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9" name="Freeform 33">
            <a:extLst>
              <a:ext uri="{FF2B5EF4-FFF2-40B4-BE49-F238E27FC236}">
                <a16:creationId xmlns:a16="http://schemas.microsoft.com/office/drawing/2014/main" id="{17882AEB-BB10-47BD-B1E0-EE475CD27446}"/>
              </a:ext>
            </a:extLst>
          </p:cNvPr>
          <p:cNvSpPr/>
          <p:nvPr/>
        </p:nvSpPr>
        <p:spPr>
          <a:xfrm>
            <a:off x="8789903" y="3467100"/>
            <a:ext cx="735097" cy="658914"/>
          </a:xfrm>
          <a:custGeom>
            <a:avLst/>
            <a:gdLst/>
            <a:ahLst/>
            <a:cxnLst/>
            <a:rect l="l" t="t" r="r" b="b"/>
            <a:pathLst>
              <a:path w="980129" h="878552">
                <a:moveTo>
                  <a:pt x="0" y="0"/>
                </a:moveTo>
                <a:lnTo>
                  <a:pt x="980129" y="0"/>
                </a:lnTo>
                <a:lnTo>
                  <a:pt x="980129" y="878553"/>
                </a:lnTo>
                <a:lnTo>
                  <a:pt x="0" y="87855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306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AA69B46-3C24-4D5D-AC00-34B96EE9B849}"/>
              </a:ext>
            </a:extLst>
          </p:cNvPr>
          <p:cNvGrpSpPr/>
          <p:nvPr/>
        </p:nvGrpSpPr>
        <p:grpSpPr>
          <a:xfrm>
            <a:off x="775464" y="699897"/>
            <a:ext cx="7969172" cy="4772406"/>
            <a:chOff x="0" y="0"/>
            <a:chExt cx="1021293" cy="611610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127BA1F1-56F5-48CE-BE93-D3B7F6D3D492}"/>
                </a:ext>
              </a:extLst>
            </p:cNvPr>
            <p:cNvSpPr/>
            <p:nvPr/>
          </p:nvSpPr>
          <p:spPr>
            <a:xfrm>
              <a:off x="0" y="0"/>
              <a:ext cx="1011122" cy="611610"/>
            </a:xfrm>
            <a:custGeom>
              <a:avLst/>
              <a:gdLst/>
              <a:ahLst/>
              <a:cxnLst/>
              <a:rect l="l" t="t" r="r" b="b"/>
              <a:pathLst>
                <a:path w="1011122" h="611610">
                  <a:moveTo>
                    <a:pt x="771462" y="0"/>
                  </a:moveTo>
                  <a:lnTo>
                    <a:pt x="46631" y="0"/>
                  </a:lnTo>
                  <a:cubicBezTo>
                    <a:pt x="34264" y="0"/>
                    <a:pt x="22403" y="4913"/>
                    <a:pt x="13658" y="13658"/>
                  </a:cubicBezTo>
                  <a:cubicBezTo>
                    <a:pt x="4913" y="22403"/>
                    <a:pt x="0" y="34264"/>
                    <a:pt x="0" y="46631"/>
                  </a:cubicBezTo>
                  <a:lnTo>
                    <a:pt x="0" y="564979"/>
                  </a:lnTo>
                  <a:cubicBezTo>
                    <a:pt x="0" y="577346"/>
                    <a:pt x="4913" y="589207"/>
                    <a:pt x="13658" y="597952"/>
                  </a:cubicBezTo>
                  <a:cubicBezTo>
                    <a:pt x="22403" y="606697"/>
                    <a:pt x="34264" y="611610"/>
                    <a:pt x="46631" y="611610"/>
                  </a:cubicBezTo>
                  <a:lnTo>
                    <a:pt x="771462" y="611610"/>
                  </a:lnTo>
                  <a:cubicBezTo>
                    <a:pt x="800588" y="611610"/>
                    <a:pt x="827781" y="597030"/>
                    <a:pt x="843901" y="572771"/>
                  </a:cubicBezTo>
                  <a:lnTo>
                    <a:pt x="995486" y="344644"/>
                  </a:lnTo>
                  <a:cubicBezTo>
                    <a:pt x="1011122" y="321112"/>
                    <a:pt x="1011122" y="290498"/>
                    <a:pt x="995486" y="266966"/>
                  </a:cubicBezTo>
                  <a:lnTo>
                    <a:pt x="843901" y="38839"/>
                  </a:lnTo>
                  <a:cubicBezTo>
                    <a:pt x="827781" y="14580"/>
                    <a:pt x="800588" y="0"/>
                    <a:pt x="771462" y="0"/>
                  </a:cubicBezTo>
                  <a:close/>
                </a:path>
              </a:pathLst>
            </a:custGeom>
            <a:solidFill>
              <a:srgbClr val="FEEBEB"/>
            </a:solidFill>
            <a:ln w="19050" cap="rnd">
              <a:solidFill>
                <a:srgbClr val="3235AD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1B84FC76-1DA4-439B-B9F7-BC7BCEC0060D}"/>
                </a:ext>
              </a:extLst>
            </p:cNvPr>
            <p:cNvSpPr txBox="1"/>
            <p:nvPr/>
          </p:nvSpPr>
          <p:spPr>
            <a:xfrm>
              <a:off x="0" y="-95250"/>
              <a:ext cx="906993" cy="7068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9">
            <a:extLst>
              <a:ext uri="{FF2B5EF4-FFF2-40B4-BE49-F238E27FC236}">
                <a16:creationId xmlns:a16="http://schemas.microsoft.com/office/drawing/2014/main" id="{B07EE470-A0B4-481D-9EAC-01C8D9C5C6CE}"/>
              </a:ext>
            </a:extLst>
          </p:cNvPr>
          <p:cNvGrpSpPr/>
          <p:nvPr/>
        </p:nvGrpSpPr>
        <p:grpSpPr>
          <a:xfrm rot="-10800000">
            <a:off x="521815" y="1931472"/>
            <a:ext cx="17244371" cy="7655631"/>
            <a:chOff x="0" y="0"/>
            <a:chExt cx="6422645" cy="2851330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A2BFDAED-12E2-491A-B3AF-C47D5884F654}"/>
                </a:ext>
              </a:extLst>
            </p:cNvPr>
            <p:cNvSpPr/>
            <p:nvPr/>
          </p:nvSpPr>
          <p:spPr>
            <a:xfrm>
              <a:off x="0" y="0"/>
              <a:ext cx="6422644" cy="2851330"/>
            </a:xfrm>
            <a:custGeom>
              <a:avLst/>
              <a:gdLst/>
              <a:ahLst/>
              <a:cxnLst/>
              <a:rect l="l" t="t" r="r" b="b"/>
              <a:pathLst>
                <a:path w="6422644" h="2851330">
                  <a:moveTo>
                    <a:pt x="19305" y="0"/>
                  </a:moveTo>
                  <a:lnTo>
                    <a:pt x="6403339" y="0"/>
                  </a:lnTo>
                  <a:cubicBezTo>
                    <a:pt x="6414001" y="0"/>
                    <a:pt x="6422644" y="8643"/>
                    <a:pt x="6422644" y="19305"/>
                  </a:cubicBezTo>
                  <a:lnTo>
                    <a:pt x="6422644" y="2832025"/>
                  </a:lnTo>
                  <a:cubicBezTo>
                    <a:pt x="6422644" y="2842687"/>
                    <a:pt x="6414001" y="2851330"/>
                    <a:pt x="6403339" y="2851330"/>
                  </a:cubicBezTo>
                  <a:lnTo>
                    <a:pt x="19305" y="2851330"/>
                  </a:lnTo>
                  <a:cubicBezTo>
                    <a:pt x="8643" y="2851330"/>
                    <a:pt x="0" y="2842687"/>
                    <a:pt x="0" y="2832025"/>
                  </a:cubicBezTo>
                  <a:lnTo>
                    <a:pt x="0" y="19305"/>
                  </a:lnTo>
                  <a:cubicBezTo>
                    <a:pt x="0" y="8643"/>
                    <a:pt x="8643" y="0"/>
                    <a:pt x="1930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3235AD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ECB5EFE0-E43F-4BF2-AFE6-C4A85981A239}"/>
                </a:ext>
              </a:extLst>
            </p:cNvPr>
            <p:cNvSpPr txBox="1"/>
            <p:nvPr/>
          </p:nvSpPr>
          <p:spPr>
            <a:xfrm>
              <a:off x="0" y="-95250"/>
              <a:ext cx="6422645" cy="2946580"/>
            </a:xfrm>
            <a:prstGeom prst="rect">
              <a:avLst/>
            </a:prstGeom>
          </p:spPr>
          <p:txBody>
            <a:bodyPr lIns="34562" tIns="34562" rIns="34562" bIns="34562" rtlCol="0" anchor="ctr"/>
            <a:lstStyle/>
            <a:p>
              <a:pPr algn="ctr">
                <a:lnSpc>
                  <a:spcPts val="2359"/>
                </a:lnSpc>
              </a:pPr>
              <a:endParaRPr/>
            </a:p>
          </p:txBody>
        </p:sp>
      </p:grpSp>
      <p:sp>
        <p:nvSpPr>
          <p:cNvPr id="23" name="TextBox 5">
            <a:extLst>
              <a:ext uri="{FF2B5EF4-FFF2-40B4-BE49-F238E27FC236}">
                <a16:creationId xmlns:a16="http://schemas.microsoft.com/office/drawing/2014/main" id="{56B2B02F-3266-47D2-B27E-A5E252FD7386}"/>
              </a:ext>
            </a:extLst>
          </p:cNvPr>
          <p:cNvSpPr txBox="1"/>
          <p:nvPr/>
        </p:nvSpPr>
        <p:spPr>
          <a:xfrm>
            <a:off x="1118677" y="957387"/>
            <a:ext cx="4686300" cy="500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2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PROCESS SUMMARY</a:t>
            </a:r>
            <a:endParaRPr lang="en-US" sz="32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6">
            <a:extLst>
              <a:ext uri="{FF2B5EF4-FFF2-40B4-BE49-F238E27FC236}">
                <a16:creationId xmlns:a16="http://schemas.microsoft.com/office/drawing/2014/main" id="{0D5D0CBD-314C-4D30-9398-08AA93BC8018}"/>
              </a:ext>
            </a:extLst>
          </p:cNvPr>
          <p:cNvSpPr txBox="1"/>
          <p:nvPr/>
        </p:nvSpPr>
        <p:spPr>
          <a:xfrm>
            <a:off x="1703182" y="1434612"/>
            <a:ext cx="4797251" cy="335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3. AI AGENT CORE</a:t>
            </a:r>
          </a:p>
        </p:txBody>
      </p:sp>
      <p:sp>
        <p:nvSpPr>
          <p:cNvPr id="25" name="Freeform 2">
            <a:extLst>
              <a:ext uri="{FF2B5EF4-FFF2-40B4-BE49-F238E27FC236}">
                <a16:creationId xmlns:a16="http://schemas.microsoft.com/office/drawing/2014/main" id="{2CC87E70-1F5D-44F0-BC06-33147B1A6579}"/>
              </a:ext>
            </a:extLst>
          </p:cNvPr>
          <p:cNvSpPr/>
          <p:nvPr/>
        </p:nvSpPr>
        <p:spPr>
          <a:xfrm>
            <a:off x="1151334" y="1504393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2E86A62-77F5-42BB-9CC7-1E49C06533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8677" y="3968619"/>
            <a:ext cx="8504054" cy="51699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TextBox 12">
            <a:extLst>
              <a:ext uri="{FF2B5EF4-FFF2-40B4-BE49-F238E27FC236}">
                <a16:creationId xmlns:a16="http://schemas.microsoft.com/office/drawing/2014/main" id="{A89E18C7-D21F-49E1-A932-E7ED7FC291AF}"/>
              </a:ext>
            </a:extLst>
          </p:cNvPr>
          <p:cNvSpPr txBox="1"/>
          <p:nvPr/>
        </p:nvSpPr>
        <p:spPr>
          <a:xfrm>
            <a:off x="4901027" y="2473727"/>
            <a:ext cx="9908206" cy="1262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사용자의 질문에서 선호도 정보  자동추출             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예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예산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건강이슈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체형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알레르기</a:t>
            </a: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선호경도</a:t>
            </a: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lvl="0" algn="l">
              <a:lnSpc>
                <a:spcPts val="2520"/>
              </a:lnSpc>
              <a:spcBef>
                <a:spcPct val="0"/>
              </a:spcBef>
            </a:pP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altLang="ko-KR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altLang="ko-KR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</a:p>
        </p:txBody>
      </p:sp>
      <p:sp>
        <p:nvSpPr>
          <p:cNvPr id="28" name="TextBox 15">
            <a:extLst>
              <a:ext uri="{FF2B5EF4-FFF2-40B4-BE49-F238E27FC236}">
                <a16:creationId xmlns:a16="http://schemas.microsoft.com/office/drawing/2014/main" id="{BE2D930E-595B-4BC2-BE40-8154B7C84474}"/>
              </a:ext>
            </a:extLst>
          </p:cNvPr>
          <p:cNvSpPr txBox="1"/>
          <p:nvPr/>
        </p:nvSpPr>
        <p:spPr>
          <a:xfrm>
            <a:off x="4901027" y="2774551"/>
            <a:ext cx="7484946" cy="620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 algn="l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>
                <a:latin typeface="Source Han Sans KR" panose="020B0600000101010101" charset="-127"/>
                <a:ea typeface="Source Han Sans KR" panose="020B0600000101010101" charset="-127"/>
              </a:rPr>
              <a:t>미리 정의되지 않은 다양한 행동도 유연하게 선택 가능</a:t>
            </a:r>
            <a:endParaRPr lang="en-US" altLang="ko-KR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sym typeface="Source Han Sans KR"/>
            </a:endParaRPr>
          </a:p>
          <a:p>
            <a:pPr marL="285750" indent="-285750">
              <a:lnSpc>
                <a:spcPts val="2520"/>
              </a:lnSpc>
              <a:spcBef>
                <a:spcPct val="0"/>
              </a:spcBef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각 단계에서 추론 결과를 기록하여 필요한 행동을 선택하여 실행함</a:t>
            </a:r>
            <a:endParaRPr lang="en-US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30" name="TextBox 13">
            <a:extLst>
              <a:ext uri="{FF2B5EF4-FFF2-40B4-BE49-F238E27FC236}">
                <a16:creationId xmlns:a16="http://schemas.microsoft.com/office/drawing/2014/main" id="{1558B421-8639-40B1-9599-CD9EEE10D4D3}"/>
              </a:ext>
            </a:extLst>
          </p:cNvPr>
          <p:cNvSpPr txBox="1"/>
          <p:nvPr/>
        </p:nvSpPr>
        <p:spPr>
          <a:xfrm>
            <a:off x="1151334" y="2770221"/>
            <a:ext cx="5645777" cy="333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252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ReAct</a:t>
            </a:r>
            <a:r>
              <a:rPr 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패턴 활용</a:t>
            </a:r>
            <a:r>
              <a:rPr 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</a:t>
            </a:r>
          </a:p>
        </p:txBody>
      </p:sp>
      <p:sp>
        <p:nvSpPr>
          <p:cNvPr id="32" name="Freeform 33">
            <a:extLst>
              <a:ext uri="{FF2B5EF4-FFF2-40B4-BE49-F238E27FC236}">
                <a16:creationId xmlns:a16="http://schemas.microsoft.com/office/drawing/2014/main" id="{163C42B4-0BC6-498F-AA49-2E9A5EDF32B3}"/>
              </a:ext>
            </a:extLst>
          </p:cNvPr>
          <p:cNvSpPr/>
          <p:nvPr/>
        </p:nvSpPr>
        <p:spPr>
          <a:xfrm>
            <a:off x="968085" y="2574686"/>
            <a:ext cx="735097" cy="658914"/>
          </a:xfrm>
          <a:custGeom>
            <a:avLst/>
            <a:gdLst/>
            <a:ahLst/>
            <a:cxnLst/>
            <a:rect l="l" t="t" r="r" b="b"/>
            <a:pathLst>
              <a:path w="980129" h="878552">
                <a:moveTo>
                  <a:pt x="0" y="0"/>
                </a:moveTo>
                <a:lnTo>
                  <a:pt x="980129" y="0"/>
                </a:lnTo>
                <a:lnTo>
                  <a:pt x="980129" y="878553"/>
                </a:lnTo>
                <a:lnTo>
                  <a:pt x="0" y="87855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BCCAAF6-D804-8D8A-D768-CB502BDDE1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39400" y="3735866"/>
            <a:ext cx="6729923" cy="559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9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</TotalTime>
  <Words>1771</Words>
  <Application>Microsoft Office PowerPoint</Application>
  <PresentationFormat>사용자 지정</PresentationFormat>
  <Paragraphs>226</Paragraphs>
  <Slides>14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6" baseType="lpstr">
      <vt:lpstr>Arial</vt:lpstr>
      <vt:lpstr>나눔고딕 ExtraBold</vt:lpstr>
      <vt:lpstr>맑은 고딕</vt:lpstr>
      <vt:lpstr>Source Han Sans KR Bold</vt:lpstr>
      <vt:lpstr>Calibri</vt:lpstr>
      <vt:lpstr>나눔고딕OTF ExtraBold</vt:lpstr>
      <vt:lpstr>Source Han Sans KR</vt:lpstr>
      <vt:lpstr>Inter Bold</vt:lpstr>
      <vt:lpstr>나눔고딕</vt:lpstr>
      <vt:lpstr>Inter Semi-Bold</vt:lpstr>
      <vt:lpstr>Inter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dc:creator>woori</dc:creator>
  <cp:lastModifiedBy>Marty Kim</cp:lastModifiedBy>
  <cp:revision>258</cp:revision>
  <dcterms:created xsi:type="dcterms:W3CDTF">2006-08-16T00:00:00Z</dcterms:created>
  <dcterms:modified xsi:type="dcterms:W3CDTF">2025-06-15T09:45:40Z</dcterms:modified>
  <dc:identifier>DAGqF6DftVI</dc:identifier>
</cp:coreProperties>
</file>

<file path=docProps/thumbnail.jpeg>
</file>